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60" r:id="rId5"/>
    <p:sldId id="261" r:id="rId6"/>
    <p:sldId id="262" r:id="rId7"/>
    <p:sldId id="265" r:id="rId8"/>
    <p:sldId id="268" r:id="rId9"/>
    <p:sldId id="269" r:id="rId10"/>
    <p:sldId id="271" r:id="rId11"/>
    <p:sldId id="272" r:id="rId12"/>
    <p:sldId id="273" r:id="rId13"/>
    <p:sldId id="274" r:id="rId14"/>
    <p:sldId id="275" r:id="rId15"/>
    <p:sldId id="276" r:id="rId16"/>
    <p:sldId id="277" r:id="rId17"/>
    <p:sldId id="278" r:id="rId18"/>
    <p:sldId id="279" r:id="rId19"/>
    <p:sldId id="280" r:id="rId20"/>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10" name="Triunghi drept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u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o-RO" smtClean="0"/>
              <a:t>Faceți clic pentru a edita stilul de titlu Coordonator</a:t>
            </a:r>
            <a:endParaRPr kumimoji="0" lang="en-US"/>
          </a:p>
        </p:txBody>
      </p:sp>
      <p:sp>
        <p:nvSpPr>
          <p:cNvPr id="17" name="Subtitlu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o-RO" smtClean="0"/>
              <a:t>Faceți clic pentru editarea stilului de subtitlu al coordonatorului</a:t>
            </a:r>
            <a:endParaRPr kumimoji="0" lang="en-US"/>
          </a:p>
        </p:txBody>
      </p:sp>
      <p:grpSp>
        <p:nvGrpSpPr>
          <p:cNvPr id="2" name="Grupare 1"/>
          <p:cNvGrpSpPr/>
          <p:nvPr/>
        </p:nvGrpSpPr>
        <p:grpSpPr>
          <a:xfrm>
            <a:off x="-3765" y="4953000"/>
            <a:ext cx="9147765" cy="1912088"/>
            <a:chOff x="-3765" y="4832896"/>
            <a:chExt cx="9147765" cy="2032192"/>
          </a:xfrm>
        </p:grpSpPr>
        <p:sp>
          <p:nvSpPr>
            <p:cNvPr id="7" name="Formă liberă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ă liberă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ă liberă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drep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ubstituent dată 29"/>
          <p:cNvSpPr>
            <a:spLocks noGrp="1"/>
          </p:cNvSpPr>
          <p:nvPr>
            <p:ph type="dt" sz="half" idx="10"/>
          </p:nvPr>
        </p:nvSpPr>
        <p:spPr/>
        <p:txBody>
          <a:bodyPr/>
          <a:lstStyle>
            <a:lvl1pPr>
              <a:defRPr>
                <a:solidFill>
                  <a:srgbClr val="FFFFFF"/>
                </a:solidFill>
              </a:defRPr>
            </a:lvl1pPr>
            <a:extLst/>
          </a:lstStyle>
          <a:p>
            <a:fld id="{FA713271-F036-4C0A-9CA7-00DF30615360}" type="datetimeFigureOut">
              <a:rPr lang="ro-RO" smtClean="0"/>
              <a:pPr/>
              <a:t>19.10.2022</a:t>
            </a:fld>
            <a:endParaRPr lang="ro-RO"/>
          </a:p>
        </p:txBody>
      </p:sp>
      <p:sp>
        <p:nvSpPr>
          <p:cNvPr id="19" name="Substituent subsol 18"/>
          <p:cNvSpPr>
            <a:spLocks noGrp="1"/>
          </p:cNvSpPr>
          <p:nvPr>
            <p:ph type="ftr" sz="quarter" idx="11"/>
          </p:nvPr>
        </p:nvSpPr>
        <p:spPr/>
        <p:txBody>
          <a:bodyPr/>
          <a:lstStyle>
            <a:lvl1pPr>
              <a:defRPr>
                <a:solidFill>
                  <a:schemeClr val="accent1">
                    <a:tint val="20000"/>
                  </a:schemeClr>
                </a:solidFill>
              </a:defRPr>
            </a:lvl1pPr>
            <a:extLst/>
          </a:lstStyle>
          <a:p>
            <a:endParaRPr lang="ro-RO"/>
          </a:p>
        </p:txBody>
      </p:sp>
      <p:sp>
        <p:nvSpPr>
          <p:cNvPr id="27" name="Substituent număr diapozitiv 26"/>
          <p:cNvSpPr>
            <a:spLocks noGrp="1"/>
          </p:cNvSpPr>
          <p:nvPr>
            <p:ph type="sldNum" sz="quarter" idx="12"/>
          </p:nvPr>
        </p:nvSpPr>
        <p:spPr/>
        <p:txBody>
          <a:bodyPr/>
          <a:lstStyle>
            <a:lvl1pPr>
              <a:defRPr>
                <a:solidFill>
                  <a:srgbClr val="FFFFFF"/>
                </a:solidFill>
              </a:defRPr>
            </a:lvl1pPr>
            <a:extLst/>
          </a:lstStyle>
          <a:p>
            <a:fld id="{2FD667E2-844F-4C8B-9CE3-12248AA493C7}"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2FD667E2-844F-4C8B-9CE3-12248AA493C7}"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844013" y="274640"/>
            <a:ext cx="1777470" cy="5592761"/>
          </a:xfrm>
        </p:spPr>
        <p:txBody>
          <a:bodyPr vert="eaVert"/>
          <a:lstStyle>
            <a:extLs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2FD667E2-844F-4C8B-9CE3-12248AA493C7}"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2FD667E2-844F-4C8B-9CE3-12248AA493C7}" type="slidenum">
              <a:rPr lang="ro-RO" smtClean="0"/>
              <a:pPr/>
              <a:t>‹#›</a:t>
            </a:fld>
            <a:endParaRPr lang="ro-RO"/>
          </a:p>
        </p:txBody>
      </p:sp>
      <p:sp>
        <p:nvSpPr>
          <p:cNvPr id="7" name="Titlu 6"/>
          <p:cNvSpPr>
            <a:spLocks noGrp="1"/>
          </p:cNvSpPr>
          <p:nvPr>
            <p:ph type="title"/>
          </p:nvPr>
        </p:nvSpPr>
        <p:spPr/>
        <p:txBody>
          <a:bodyPr rtlCol="0"/>
          <a:lstStyle>
            <a:extLst/>
          </a:lstStyle>
          <a:p>
            <a:r>
              <a:rPr kumimoji="0" lang="ro-RO" smtClean="0"/>
              <a:t>Faceți clic pentru a edita stilul de titlu Coordonator</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2">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2FD667E2-844F-4C8B-9CE3-12248AA493C7}" type="slidenum">
              <a:rPr lang="ro-RO" smtClean="0"/>
              <a:pPr/>
              <a:t>‹#›</a:t>
            </a:fld>
            <a:endParaRPr lang="ro-RO"/>
          </a:p>
        </p:txBody>
      </p:sp>
      <p:sp>
        <p:nvSpPr>
          <p:cNvPr id="7" name="În zigzag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În zigzag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bg>
      <p:bgRef idx="1002">
        <a:schemeClr val="bg1"/>
      </p:bgRef>
    </p:bg>
    <p:spTree>
      <p:nvGrpSpPr>
        <p:cNvPr id="1" name=""/>
        <p:cNvGrpSpPr/>
        <p:nvPr/>
      </p:nvGrpSpPr>
      <p:grpSpPr>
        <a:xfrm>
          <a:off x="0" y="0"/>
          <a:ext cx="0" cy="0"/>
          <a:chOff x="0" y="0"/>
          <a:chExt cx="0" cy="0"/>
        </a:xfrm>
      </p:grpSpPr>
      <p:sp>
        <p:nvSpPr>
          <p:cNvPr id="3" name="Substituent conținut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6" name="Substituent subsol 5"/>
          <p:cNvSpPr>
            <a:spLocks noGrp="1"/>
          </p:cNvSpPr>
          <p:nvPr>
            <p:ph type="ftr" sz="quarter" idx="11"/>
          </p:nvPr>
        </p:nvSpPr>
        <p:spPr/>
        <p:txBody>
          <a:bodyPr/>
          <a:lstStyle>
            <a:extLst/>
          </a:lstStyle>
          <a:p>
            <a:endParaRPr lang="ro-RO"/>
          </a:p>
        </p:txBody>
      </p:sp>
      <p:sp>
        <p:nvSpPr>
          <p:cNvPr id="7" name="Substituent număr diapozitiv 6"/>
          <p:cNvSpPr>
            <a:spLocks noGrp="1"/>
          </p:cNvSpPr>
          <p:nvPr>
            <p:ph type="sldNum" sz="quarter" idx="12"/>
          </p:nvPr>
        </p:nvSpPr>
        <p:spPr/>
        <p:txBody>
          <a:bodyPr/>
          <a:lstStyle>
            <a:extLst/>
          </a:lstStyle>
          <a:p>
            <a:fld id="{2FD667E2-844F-4C8B-9CE3-12248AA493C7}" type="slidenum">
              <a:rPr lang="ro-RO" smtClean="0"/>
              <a:pPr/>
              <a:t>‹#›</a:t>
            </a:fld>
            <a:endParaRPr lang="ro-RO"/>
          </a:p>
        </p:txBody>
      </p:sp>
      <p:sp>
        <p:nvSpPr>
          <p:cNvPr id="8" name="Titlu 7"/>
          <p:cNvSpPr>
            <a:spLocks noGrp="1"/>
          </p:cNvSpPr>
          <p:nvPr>
            <p:ph type="title"/>
          </p:nvPr>
        </p:nvSpPr>
        <p:spPr/>
        <p:txBody>
          <a:bodyPr rtlCol="0"/>
          <a:lstStyle>
            <a:extLst/>
          </a:lstStyle>
          <a:p>
            <a:r>
              <a:rPr kumimoji="0" lang="ro-RO" smtClean="0"/>
              <a:t>Faceți clic pentru a edita stilul de titlu Coordonator</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ție">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8229600" cy="1143000"/>
          </a:xfrm>
        </p:spPr>
        <p:txBody>
          <a:bodyPr anchor="ctr"/>
          <a:lstStyle>
            <a:lvl1pPr>
              <a:defRPr/>
            </a:lvl1pPr>
            <a:extLst/>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Faceți clic pentru a edita stilurile de text Coordonator</a:t>
            </a:r>
          </a:p>
        </p:txBody>
      </p:sp>
      <p:sp>
        <p:nvSpPr>
          <p:cNvPr id="4" name="Substituent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Faceți clic pentru a edita stilurile de text Coordonator</a:t>
            </a:r>
          </a:p>
        </p:txBody>
      </p:sp>
      <p:sp>
        <p:nvSpPr>
          <p:cNvPr id="5" name="Substituent conținut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8" name="Substituent subsol 7"/>
          <p:cNvSpPr>
            <a:spLocks noGrp="1"/>
          </p:cNvSpPr>
          <p:nvPr>
            <p:ph type="ftr" sz="quarter" idx="11"/>
          </p:nvPr>
        </p:nvSpPr>
        <p:spPr/>
        <p:txBody>
          <a:bodyPr/>
          <a:lstStyle>
            <a:extLst/>
          </a:lstStyle>
          <a:p>
            <a:endParaRPr lang="ro-RO"/>
          </a:p>
        </p:txBody>
      </p:sp>
      <p:sp>
        <p:nvSpPr>
          <p:cNvPr id="9" name="Substituent număr diapozitiv 8"/>
          <p:cNvSpPr>
            <a:spLocks noGrp="1"/>
          </p:cNvSpPr>
          <p:nvPr>
            <p:ph type="sldNum" sz="quarter" idx="12"/>
          </p:nvPr>
        </p:nvSpPr>
        <p:spPr/>
        <p:txBody>
          <a:bodyPr/>
          <a:lstStyle>
            <a:extLst/>
          </a:lstStyle>
          <a:p>
            <a:fld id="{2FD667E2-844F-4C8B-9CE3-12248AA493C7}"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bg>
      <p:bgRef idx="1002">
        <a:schemeClr val="bg1"/>
      </p:bgRef>
    </p:bg>
    <p:spTree>
      <p:nvGrpSpPr>
        <p:cNvPr id="1" name=""/>
        <p:cNvGrpSpPr/>
        <p:nvPr/>
      </p:nvGrpSpPr>
      <p:grpSpPr>
        <a:xfrm>
          <a:off x="0" y="0"/>
          <a:ext cx="0" cy="0"/>
          <a:chOff x="0" y="0"/>
          <a:chExt cx="0" cy="0"/>
        </a:xfrm>
      </p:grpSpPr>
      <p:sp>
        <p:nvSpPr>
          <p:cNvPr id="3" name="Substituent dată 2"/>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4" name="Substituent subsol 3"/>
          <p:cNvSpPr>
            <a:spLocks noGrp="1"/>
          </p:cNvSpPr>
          <p:nvPr>
            <p:ph type="ftr" sz="quarter" idx="11"/>
          </p:nvPr>
        </p:nvSpPr>
        <p:spPr/>
        <p:txBody>
          <a:bodyPr/>
          <a:lstStyle>
            <a:extLst/>
          </a:lstStyle>
          <a:p>
            <a:endParaRPr lang="ro-RO"/>
          </a:p>
        </p:txBody>
      </p:sp>
      <p:sp>
        <p:nvSpPr>
          <p:cNvPr id="5" name="Substituent număr diapozitiv 4"/>
          <p:cNvSpPr>
            <a:spLocks noGrp="1"/>
          </p:cNvSpPr>
          <p:nvPr>
            <p:ph type="sldNum" sz="quarter" idx="12"/>
          </p:nvPr>
        </p:nvSpPr>
        <p:spPr/>
        <p:txBody>
          <a:bodyPr/>
          <a:lstStyle>
            <a:extLst/>
          </a:lstStyle>
          <a:p>
            <a:fld id="{2FD667E2-844F-4C8B-9CE3-12248AA493C7}" type="slidenum">
              <a:rPr lang="ro-RO" smtClean="0"/>
              <a:pPr/>
              <a:t>‹#›</a:t>
            </a:fld>
            <a:endParaRPr lang="ro-RO"/>
          </a:p>
        </p:txBody>
      </p:sp>
      <p:sp>
        <p:nvSpPr>
          <p:cNvPr id="6" name="Titlu 5"/>
          <p:cNvSpPr>
            <a:spLocks noGrp="1"/>
          </p:cNvSpPr>
          <p:nvPr>
            <p:ph type="title"/>
          </p:nvPr>
        </p:nvSpPr>
        <p:spPr/>
        <p:txBody>
          <a:bodyPr rtlCol="0"/>
          <a:lstStyle>
            <a:extLst/>
          </a:lstStyle>
          <a:p>
            <a:r>
              <a:rPr kumimoji="0" lang="ro-RO" smtClean="0"/>
              <a:t>Faceți clic pentru a edita stilul de titlu Coordonator</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extLst/>
          </a:lstStyle>
          <a:p>
            <a:fld id="{FA713271-F036-4C0A-9CA7-00DF30615360}" type="datetimeFigureOut">
              <a:rPr lang="ro-RO" smtClean="0"/>
              <a:pPr/>
              <a:t>19.10.2022</a:t>
            </a:fld>
            <a:endParaRPr lang="ro-RO"/>
          </a:p>
        </p:txBody>
      </p:sp>
      <p:sp>
        <p:nvSpPr>
          <p:cNvPr id="3" name="Substituent subsol 2"/>
          <p:cNvSpPr>
            <a:spLocks noGrp="1"/>
          </p:cNvSpPr>
          <p:nvPr>
            <p:ph type="ftr" sz="quarter" idx="11"/>
          </p:nvPr>
        </p:nvSpPr>
        <p:spPr/>
        <p:txBody>
          <a:bodyPr/>
          <a:lstStyle>
            <a:extLst/>
          </a:lstStyle>
          <a:p>
            <a:endParaRPr lang="ro-RO"/>
          </a:p>
        </p:txBody>
      </p:sp>
      <p:sp>
        <p:nvSpPr>
          <p:cNvPr id="4" name="Substituent număr diapozitiv 3"/>
          <p:cNvSpPr>
            <a:spLocks noGrp="1"/>
          </p:cNvSpPr>
          <p:nvPr>
            <p:ph type="sldNum" sz="quarter" idx="12"/>
          </p:nvPr>
        </p:nvSpPr>
        <p:spPr/>
        <p:txBody>
          <a:bodyPr/>
          <a:lstStyle>
            <a:extLst/>
          </a:lstStyle>
          <a:p>
            <a:fld id="{2FD667E2-844F-4C8B-9CE3-12248AA493C7}"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o-RO" smtClean="0"/>
              <a:t>Faceți clic pentru a edita stilurile de text Coordonator</a:t>
            </a:r>
          </a:p>
        </p:txBody>
      </p:sp>
      <p:sp>
        <p:nvSpPr>
          <p:cNvPr id="4" name="Substituent conținut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a:xfrm>
            <a:off x="6727032" y="6407944"/>
            <a:ext cx="1920240" cy="365760"/>
          </a:xfrm>
        </p:spPr>
        <p:txBody>
          <a:bodyPr/>
          <a:lstStyle>
            <a:extLst/>
          </a:lstStyle>
          <a:p>
            <a:fld id="{FA713271-F036-4C0A-9CA7-00DF30615360}" type="datetimeFigureOut">
              <a:rPr lang="ro-RO" smtClean="0"/>
              <a:pPr/>
              <a:t>19.10.2022</a:t>
            </a:fld>
            <a:endParaRPr lang="ro-RO"/>
          </a:p>
        </p:txBody>
      </p:sp>
      <p:sp>
        <p:nvSpPr>
          <p:cNvPr id="6" name="Substituent subsol 5"/>
          <p:cNvSpPr>
            <a:spLocks noGrp="1"/>
          </p:cNvSpPr>
          <p:nvPr>
            <p:ph type="ftr" sz="quarter" idx="11"/>
          </p:nvPr>
        </p:nvSpPr>
        <p:spPr/>
        <p:txBody>
          <a:bodyPr/>
          <a:lstStyle>
            <a:extLst/>
          </a:lstStyle>
          <a:p>
            <a:endParaRPr lang="ro-RO"/>
          </a:p>
        </p:txBody>
      </p:sp>
      <p:sp>
        <p:nvSpPr>
          <p:cNvPr id="7" name="Substituent număr diapozitiv 6"/>
          <p:cNvSpPr>
            <a:spLocks noGrp="1"/>
          </p:cNvSpPr>
          <p:nvPr>
            <p:ph type="sldNum" sz="quarter" idx="12"/>
          </p:nvPr>
        </p:nvSpPr>
        <p:spPr/>
        <p:txBody>
          <a:bodyPr/>
          <a:lstStyle>
            <a:extLst/>
          </a:lstStyle>
          <a:p>
            <a:fld id="{2FD667E2-844F-4C8B-9CE3-12248AA493C7}"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bg>
      <p:bgRef idx="1002">
        <a:schemeClr val="bg1"/>
      </p:bgRef>
    </p:bg>
    <p:spTree>
      <p:nvGrpSpPr>
        <p:cNvPr id="1" name=""/>
        <p:cNvGrpSpPr/>
        <p:nvPr/>
      </p:nvGrpSpPr>
      <p:grpSpPr>
        <a:xfrm>
          <a:off x="0" y="0"/>
          <a:ext cx="0" cy="0"/>
          <a:chOff x="0" y="0"/>
          <a:chExt cx="0" cy="0"/>
        </a:xfrm>
      </p:grpSpPr>
      <p:sp>
        <p:nvSpPr>
          <p:cNvPr id="4" name="Substituent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o-RO" smtClean="0"/>
              <a:t>Faceți clic pentru a edita stilurile de text Coordonator</a:t>
            </a:r>
          </a:p>
        </p:txBody>
      </p:sp>
      <p:sp>
        <p:nvSpPr>
          <p:cNvPr id="3" name="Substituent i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o-RO" smtClean="0"/>
              <a:t>Faceți clic pe pictogramă pentru a adăuga o imagine</a:t>
            </a:r>
            <a:endParaRPr kumimoji="0" lang="en-US" dirty="0"/>
          </a:p>
        </p:txBody>
      </p:sp>
      <p:sp>
        <p:nvSpPr>
          <p:cNvPr id="5" name="Substituent dată 4"/>
          <p:cNvSpPr>
            <a:spLocks noGrp="1"/>
          </p:cNvSpPr>
          <p:nvPr>
            <p:ph type="dt" sz="half" idx="10"/>
          </p:nvPr>
        </p:nvSpPr>
        <p:spPr/>
        <p:txBody>
          <a:bodyPr/>
          <a:lstStyle>
            <a:lvl1pPr>
              <a:defRPr>
                <a:solidFill>
                  <a:schemeClr val="tx1"/>
                </a:solidFill>
              </a:defRPr>
            </a:lvl1pPr>
            <a:extLst/>
          </a:lstStyle>
          <a:p>
            <a:fld id="{FA713271-F036-4C0A-9CA7-00DF30615360}" type="datetimeFigureOut">
              <a:rPr lang="ro-RO" smtClean="0"/>
              <a:pPr/>
              <a:t>19.10.2022</a:t>
            </a:fld>
            <a:endParaRPr lang="ro-RO"/>
          </a:p>
        </p:txBody>
      </p:sp>
      <p:sp>
        <p:nvSpPr>
          <p:cNvPr id="6" name="Substituent subsol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o-RO"/>
          </a:p>
        </p:txBody>
      </p:sp>
      <p:sp>
        <p:nvSpPr>
          <p:cNvPr id="7" name="Substituent număr diapozitiv 6"/>
          <p:cNvSpPr>
            <a:spLocks noGrp="1"/>
          </p:cNvSpPr>
          <p:nvPr>
            <p:ph type="sldNum" sz="quarter" idx="12"/>
          </p:nvPr>
        </p:nvSpPr>
        <p:spPr/>
        <p:txBody>
          <a:bodyPr/>
          <a:lstStyle>
            <a:lvl1pPr>
              <a:defRPr>
                <a:solidFill>
                  <a:schemeClr val="tx1"/>
                </a:solidFill>
              </a:defRPr>
            </a:lvl1pPr>
            <a:extLst/>
          </a:lstStyle>
          <a:p>
            <a:fld id="{2FD667E2-844F-4C8B-9CE3-12248AA493C7}" type="slidenum">
              <a:rPr lang="ro-RO" smtClean="0"/>
              <a:pPr/>
              <a:t>‹#›</a:t>
            </a:fld>
            <a:endParaRPr lang="ro-RO"/>
          </a:p>
        </p:txBody>
      </p:sp>
      <p:sp>
        <p:nvSpPr>
          <p:cNvPr id="2" name="Titlu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o-RO" smtClean="0"/>
              <a:t>Faceți clic pentru a edita stilul de titlu Coordonator</a:t>
            </a:r>
            <a:endParaRPr kumimoji="0" lang="en-US"/>
          </a:p>
        </p:txBody>
      </p:sp>
      <p:sp>
        <p:nvSpPr>
          <p:cNvPr id="8" name="Formă liberă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ă liberă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unghi drept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drep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În zigzag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În zigzag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ă liberă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ă liberă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unghi drept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drep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ubstituent titl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o-RO" smtClean="0"/>
              <a:t>Faceți clic pentru a edita stilul de titlu Coordonator</a:t>
            </a:r>
            <a:endParaRPr kumimoji="0" lang="en-US"/>
          </a:p>
        </p:txBody>
      </p:sp>
      <p:sp>
        <p:nvSpPr>
          <p:cNvPr id="30" name="Substituent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0" name="Substituent dată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713271-F036-4C0A-9CA7-00DF30615360}" type="datetimeFigureOut">
              <a:rPr lang="ro-RO" smtClean="0"/>
              <a:pPr/>
              <a:t>19.10.2022</a:t>
            </a:fld>
            <a:endParaRPr lang="ro-RO"/>
          </a:p>
        </p:txBody>
      </p:sp>
      <p:sp>
        <p:nvSpPr>
          <p:cNvPr id="22" name="Substituent subsol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o-RO"/>
          </a:p>
        </p:txBody>
      </p:sp>
      <p:sp>
        <p:nvSpPr>
          <p:cNvPr id="18" name="Substituent număr diapozitiv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D667E2-844F-4C8B-9CE3-12248AA493C7}"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683568" y="260648"/>
            <a:ext cx="7772400" cy="3960440"/>
          </a:xfrm>
        </p:spPr>
        <p:txBody>
          <a:bodyPr>
            <a:normAutofit fontScale="90000"/>
          </a:bodyPr>
          <a:lstStyle/>
          <a:p>
            <a:pPr algn="ctr"/>
            <a:r>
              <a:rPr lang="ro-RO" sz="2200" b="1" dirty="0" smtClean="0">
                <a:effectLst>
                  <a:outerShdw blurRad="38100" dist="38100" dir="2700000" algn="tl">
                    <a:srgbClr val="000000">
                      <a:alpha val="43137"/>
                    </a:srgbClr>
                  </a:outerShdw>
                </a:effectLst>
              </a:rPr>
              <a:t/>
            </a:r>
            <a:br>
              <a:rPr lang="ro-RO" sz="2200" b="1" dirty="0" smtClean="0">
                <a:effectLst>
                  <a:outerShdw blurRad="38100" dist="38100" dir="2700000" algn="tl">
                    <a:srgbClr val="000000">
                      <a:alpha val="43137"/>
                    </a:srgbClr>
                  </a:outerShdw>
                </a:effectLst>
              </a:rPr>
            </a:br>
            <a:r>
              <a:rPr lang="ro-RO" sz="2400" b="1" dirty="0" smtClean="0">
                <a:effectLst>
                  <a:outerShdw blurRad="38100" dist="38100" dir="2700000" algn="tl">
                    <a:srgbClr val="000000">
                      <a:alpha val="43137"/>
                    </a:srgbClr>
                  </a:outerShdw>
                </a:effectLst>
              </a:rPr>
              <a:t/>
            </a:r>
            <a:br>
              <a:rPr lang="ro-RO" sz="2400" b="1" dirty="0" smtClean="0">
                <a:effectLst>
                  <a:outerShdw blurRad="38100" dist="38100" dir="2700000" algn="tl">
                    <a:srgbClr val="000000">
                      <a:alpha val="43137"/>
                    </a:srgbClr>
                  </a:outerShdw>
                </a:effectLst>
              </a:rPr>
            </a:br>
            <a:r>
              <a:rPr lang="ro-RO" sz="2400" b="1" dirty="0" smtClean="0">
                <a:effectLst>
                  <a:outerShdw blurRad="38100" dist="38100" dir="2700000" algn="tl">
                    <a:srgbClr val="000000">
                      <a:alpha val="43137"/>
                    </a:srgbClr>
                  </a:outerShdw>
                </a:effectLst>
              </a:rPr>
              <a:t/>
            </a:r>
            <a:br>
              <a:rPr lang="ro-RO" sz="2400" b="1" dirty="0" smtClean="0">
                <a:effectLst>
                  <a:outerShdw blurRad="38100" dist="38100" dir="2700000" algn="tl">
                    <a:srgbClr val="000000">
                      <a:alpha val="43137"/>
                    </a:srgbClr>
                  </a:outerShdw>
                </a:effectLst>
              </a:rPr>
            </a:br>
            <a:r>
              <a:rPr lang="ro-RO" sz="2400" dirty="0" smtClean="0">
                <a:effectLst>
                  <a:outerShdw blurRad="38100" dist="38100" dir="2700000" algn="tl">
                    <a:srgbClr val="000000">
                      <a:alpha val="43137"/>
                    </a:srgbClr>
                  </a:outerShdw>
                </a:effectLst>
              </a:rPr>
              <a:t/>
            </a:r>
            <a:br>
              <a:rPr lang="ro-RO" sz="2400" dirty="0" smtClean="0">
                <a:effectLst>
                  <a:outerShdw blurRad="38100" dist="38100" dir="2700000" algn="tl">
                    <a:srgbClr val="000000">
                      <a:alpha val="43137"/>
                    </a:srgbClr>
                  </a:outerShdw>
                </a:effectLst>
              </a:rPr>
            </a:br>
            <a:r>
              <a:rPr lang="ro-RO" sz="2400" dirty="0" smtClean="0">
                <a:effectLst>
                  <a:outerShdw blurRad="38100" dist="38100" dir="2700000" algn="tl">
                    <a:srgbClr val="000000">
                      <a:alpha val="43137"/>
                    </a:srgbClr>
                  </a:outerShdw>
                </a:effectLst>
              </a:rPr>
              <a:t/>
            </a:r>
            <a:br>
              <a:rPr lang="ro-RO" sz="2400" dirty="0" smtClean="0">
                <a:effectLst>
                  <a:outerShdw blurRad="38100" dist="38100" dir="2700000" algn="tl">
                    <a:srgbClr val="000000">
                      <a:alpha val="43137"/>
                    </a:srgbClr>
                  </a:outerShdw>
                </a:effectLst>
              </a:rPr>
            </a:br>
            <a:r>
              <a:rPr lang="ro-RO" sz="2400" dirty="0" smtClean="0">
                <a:effectLst>
                  <a:outerShdw blurRad="38100" dist="38100" dir="2700000" algn="tl">
                    <a:srgbClr val="000000">
                      <a:alpha val="43137"/>
                    </a:srgbClr>
                  </a:outerShdw>
                </a:effectLst>
              </a:rPr>
              <a:t/>
            </a:r>
            <a:br>
              <a:rPr lang="ro-RO" sz="2400" dirty="0" smtClean="0">
                <a:effectLst>
                  <a:outerShdw blurRad="38100" dist="38100" dir="2700000" algn="tl">
                    <a:srgbClr val="000000">
                      <a:alpha val="43137"/>
                    </a:srgbClr>
                  </a:outerShdw>
                </a:effectLst>
              </a:rPr>
            </a:br>
            <a:r>
              <a:rPr lang="ro-RO" sz="3200" b="1" dirty="0" smtClean="0">
                <a:effectLst>
                  <a:outerShdw blurRad="38100" dist="38100" dir="2700000" algn="tl">
                    <a:srgbClr val="000000">
                      <a:alpha val="43137"/>
                    </a:srgbClr>
                  </a:outerShdw>
                </a:effectLst>
              </a:rPr>
              <a:t>ROLUL ERGONOMIEI </a:t>
            </a:r>
            <a:r>
              <a:rPr lang="ro-RO" sz="3200" b="1" dirty="0">
                <a:effectLst>
                  <a:outerShdw blurRad="38100" dist="38100" dir="2700000" algn="tl">
                    <a:srgbClr val="000000">
                      <a:alpha val="43137"/>
                    </a:srgbClr>
                  </a:outerShdw>
                </a:effectLst>
              </a:rPr>
              <a:t>ÎN PREVENIREA </a:t>
            </a:r>
            <a:r>
              <a:rPr lang="ro-RO" sz="3200" dirty="0">
                <a:effectLst>
                  <a:outerShdw blurRad="38100" dist="38100" dir="2700000" algn="tl">
                    <a:srgbClr val="000000">
                      <a:alpha val="43137"/>
                    </a:srgbClr>
                  </a:outerShdw>
                </a:effectLst>
              </a:rPr>
              <a:t/>
            </a:r>
            <a:br>
              <a:rPr lang="ro-RO" sz="3200" dirty="0">
                <a:effectLst>
                  <a:outerShdw blurRad="38100" dist="38100" dir="2700000" algn="tl">
                    <a:srgbClr val="000000">
                      <a:alpha val="43137"/>
                    </a:srgbClr>
                  </a:outerShdw>
                </a:effectLst>
              </a:rPr>
            </a:br>
            <a:r>
              <a:rPr lang="ro-RO" sz="3200" b="1" dirty="0" smtClean="0">
                <a:effectLst>
                  <a:outerShdw blurRad="38100" dist="38100" dir="2700000" algn="tl">
                    <a:srgbClr val="000000">
                      <a:alpha val="43137"/>
                    </a:srgbClr>
                  </a:outerShdw>
                </a:effectLst>
              </a:rPr>
              <a:t>TULBURĂRILOR  </a:t>
            </a:r>
            <a:r>
              <a:rPr lang="ro-RO" sz="3200" b="1" dirty="0">
                <a:effectLst>
                  <a:outerShdw blurRad="38100" dist="38100" dir="2700000" algn="tl">
                    <a:srgbClr val="000000">
                      <a:alpha val="43137"/>
                    </a:srgbClr>
                  </a:outerShdw>
                </a:effectLst>
              </a:rPr>
              <a:t>MUSCULO-SCHELETICE</a:t>
            </a:r>
            <a:r>
              <a:rPr lang="ro-RO" sz="3200" dirty="0">
                <a:effectLst>
                  <a:outerShdw blurRad="38100" dist="38100" dir="2700000" algn="tl">
                    <a:srgbClr val="000000">
                      <a:alpha val="43137"/>
                    </a:srgbClr>
                  </a:outerShdw>
                </a:effectLst>
              </a:rPr>
              <a:t/>
            </a:r>
            <a:br>
              <a:rPr lang="ro-RO" sz="3200" dirty="0">
                <a:effectLst>
                  <a:outerShdw blurRad="38100" dist="38100" dir="2700000" algn="tl">
                    <a:srgbClr val="000000">
                      <a:alpha val="43137"/>
                    </a:srgbClr>
                  </a:outerShdw>
                </a:effectLst>
              </a:rPr>
            </a:br>
            <a:endParaRPr lang="ro-RO" sz="3200" dirty="0">
              <a:effectLst>
                <a:outerShdw blurRad="38100" dist="38100" dir="2700000" algn="tl">
                  <a:srgbClr val="000000">
                    <a:alpha val="43137"/>
                  </a:srgbClr>
                </a:outerShdw>
              </a:effectLst>
            </a:endParaRPr>
          </a:p>
        </p:txBody>
      </p:sp>
      <p:sp>
        <p:nvSpPr>
          <p:cNvPr id="4" name="Subtitlu 3"/>
          <p:cNvSpPr>
            <a:spLocks noGrp="1"/>
          </p:cNvSpPr>
          <p:nvPr>
            <p:ph type="subTitle" idx="1"/>
          </p:nvPr>
        </p:nvSpPr>
        <p:spPr/>
        <p:txBody>
          <a:bodyPr/>
          <a:lstStyle/>
          <a:p>
            <a:endParaRPr lang="ro-RO"/>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sz="half" idx="1"/>
          </p:nvPr>
        </p:nvSpPr>
        <p:spPr>
          <a:xfrm>
            <a:off x="457200" y="1412776"/>
            <a:ext cx="3826768" cy="4594515"/>
          </a:xfrm>
        </p:spPr>
        <p:txBody>
          <a:bodyPr>
            <a:normAutofit/>
          </a:bodyPr>
          <a:lstStyle/>
          <a:p>
            <a:endParaRPr lang="ro-RO" sz="2800" dirty="0" smtClean="0"/>
          </a:p>
          <a:p>
            <a:endParaRPr lang="ro-RO" dirty="0"/>
          </a:p>
        </p:txBody>
      </p:sp>
      <p:sp>
        <p:nvSpPr>
          <p:cNvPr id="3" name="Titlu 2"/>
          <p:cNvSpPr>
            <a:spLocks noGrp="1"/>
          </p:cNvSpPr>
          <p:nvPr>
            <p:ph type="title"/>
          </p:nvPr>
        </p:nvSpPr>
        <p:spPr>
          <a:xfrm>
            <a:off x="457200" y="274638"/>
            <a:ext cx="8229600" cy="850106"/>
          </a:xfrm>
        </p:spPr>
        <p:txBody>
          <a:bodyPr>
            <a:normAutofit fontScale="90000"/>
          </a:bodyPr>
          <a:lstStyle/>
          <a:p>
            <a:r>
              <a:rPr lang="ro-RO" dirty="0" smtClean="0"/>
              <a:t/>
            </a:r>
            <a:br>
              <a:rPr lang="ro-RO" dirty="0" smtClean="0"/>
            </a:br>
            <a:endParaRPr lang="ro-RO" dirty="0"/>
          </a:p>
        </p:txBody>
      </p:sp>
      <p:sp>
        <p:nvSpPr>
          <p:cNvPr id="8" name="Dreptunghi 7"/>
          <p:cNvSpPr/>
          <p:nvPr/>
        </p:nvSpPr>
        <p:spPr>
          <a:xfrm>
            <a:off x="467544" y="260648"/>
            <a:ext cx="7920880" cy="461665"/>
          </a:xfrm>
          <a:prstGeom prst="rect">
            <a:avLst/>
          </a:prstGeom>
        </p:spPr>
        <p:txBody>
          <a:bodyPr wrap="square">
            <a:spAutoFit/>
          </a:bodyPr>
          <a:lstStyle/>
          <a:p>
            <a:pPr algn="ctr"/>
            <a:r>
              <a:rPr lang="ro-RO" sz="2400" b="1" dirty="0" smtClean="0">
                <a:effectLst>
                  <a:outerShdw blurRad="38100" dist="38100" dir="2700000" algn="tl">
                    <a:srgbClr val="000000">
                      <a:alpha val="43137"/>
                    </a:srgbClr>
                  </a:outerShdw>
                </a:effectLst>
              </a:rPr>
              <a:t>ERGONOMIA MUNCII -  SOLICITĂRI ÎN TIMPUL MUNCI</a:t>
            </a:r>
            <a:r>
              <a:rPr lang="ro-RO" sz="2400" dirty="0" smtClean="0">
                <a:effectLst>
                  <a:outerShdw blurRad="38100" dist="38100" dir="2700000" algn="tl">
                    <a:srgbClr val="000000">
                      <a:alpha val="43137"/>
                    </a:srgbClr>
                  </a:outerShdw>
                </a:effectLst>
              </a:rPr>
              <a:t>I</a:t>
            </a:r>
            <a:endParaRPr lang="ro-RO" sz="2400" dirty="0">
              <a:effectLst>
                <a:outerShdw blurRad="38100" dist="38100" dir="2700000" algn="tl">
                  <a:srgbClr val="000000">
                    <a:alpha val="43137"/>
                  </a:srgbClr>
                </a:outerShdw>
              </a:effectLst>
            </a:endParaRPr>
          </a:p>
        </p:txBody>
      </p:sp>
      <p:sp>
        <p:nvSpPr>
          <p:cNvPr id="11" name="Dreptunghi rotunjit 10"/>
          <p:cNvSpPr/>
          <p:nvPr/>
        </p:nvSpPr>
        <p:spPr>
          <a:xfrm>
            <a:off x="539552" y="2564904"/>
            <a:ext cx="3600000" cy="28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lvl="1" indent="-268288">
              <a:buFont typeface="Wingdings" pitchFamily="2" charset="2"/>
              <a:buChar char="v"/>
            </a:pPr>
            <a:r>
              <a:rPr lang="ro-RO" dirty="0" smtClean="0"/>
              <a:t>solicitarea </a:t>
            </a:r>
            <a:r>
              <a:rPr lang="ro-RO" dirty="0" err="1" smtClean="0"/>
              <a:t>posturală</a:t>
            </a:r>
            <a:r>
              <a:rPr lang="ro-RO" dirty="0" smtClean="0"/>
              <a:t> </a:t>
            </a:r>
          </a:p>
          <a:p>
            <a:pPr marL="355600" lvl="1" indent="-268288">
              <a:buFont typeface="Wingdings" pitchFamily="2" charset="2"/>
              <a:buChar char="v"/>
            </a:pPr>
            <a:r>
              <a:rPr lang="ro-RO" dirty="0" smtClean="0"/>
              <a:t>solicitarea dictată de microclimat </a:t>
            </a:r>
          </a:p>
          <a:p>
            <a:pPr marL="355600" lvl="1" indent="-268288">
              <a:buFont typeface="Wingdings" pitchFamily="2" charset="2"/>
              <a:buChar char="v"/>
            </a:pPr>
            <a:r>
              <a:rPr lang="ro-RO" dirty="0" smtClean="0"/>
              <a:t>solicitarea dictată de zgomot </a:t>
            </a:r>
          </a:p>
          <a:p>
            <a:pPr marL="355600" lvl="1" indent="-268288">
              <a:buFont typeface="Wingdings" pitchFamily="2" charset="2"/>
              <a:buChar char="v"/>
            </a:pPr>
            <a:r>
              <a:rPr lang="ro-RO" dirty="0" smtClean="0"/>
              <a:t>solicitarea dictată de manipulări</a:t>
            </a:r>
          </a:p>
          <a:p>
            <a:pPr marL="355600" lvl="1" indent="-268288">
              <a:buFont typeface="Wingdings" pitchFamily="2" charset="2"/>
              <a:buChar char="v"/>
            </a:pPr>
            <a:r>
              <a:rPr lang="ro-RO" dirty="0" smtClean="0"/>
              <a:t>solicitarea fizică dictată de munca propriu-zisă </a:t>
            </a:r>
          </a:p>
          <a:p>
            <a:pPr marL="355600" lvl="1" indent="-268288">
              <a:buFont typeface="Wingdings" pitchFamily="2" charset="2"/>
              <a:buChar char="v"/>
            </a:pPr>
            <a:r>
              <a:rPr lang="ro-RO" dirty="0" smtClean="0"/>
              <a:t>solicitarea intelectuală </a:t>
            </a:r>
          </a:p>
        </p:txBody>
      </p:sp>
      <p:sp>
        <p:nvSpPr>
          <p:cNvPr id="13" name="Dreptunghi rotunjit 12"/>
          <p:cNvSpPr/>
          <p:nvPr/>
        </p:nvSpPr>
        <p:spPr>
          <a:xfrm>
            <a:off x="4860032" y="2564904"/>
            <a:ext cx="3600000" cy="28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lvl="1" indent="-268288">
              <a:buFont typeface="Wingdings" pitchFamily="2" charset="2"/>
              <a:buChar char="v"/>
            </a:pPr>
            <a:r>
              <a:rPr lang="ro-RO" dirty="0"/>
              <a:t>aptitudinile în muncă</a:t>
            </a:r>
          </a:p>
          <a:p>
            <a:pPr marL="355600" lvl="1" indent="-268288">
              <a:buFont typeface="Wingdings" pitchFamily="2" charset="2"/>
              <a:buChar char="v"/>
            </a:pPr>
            <a:r>
              <a:rPr lang="ro-RO" dirty="0"/>
              <a:t>interesul pentru muncă</a:t>
            </a:r>
          </a:p>
          <a:p>
            <a:pPr marL="355600" lvl="1" indent="-268288">
              <a:buFont typeface="Wingdings" pitchFamily="2" charset="2"/>
              <a:buChar char="v"/>
            </a:pPr>
            <a:r>
              <a:rPr lang="ro-RO" dirty="0"/>
              <a:t>satisfacţia în muncă</a:t>
            </a:r>
          </a:p>
          <a:p>
            <a:pPr marL="355600" lvl="1" indent="-268288">
              <a:buFont typeface="Wingdings" pitchFamily="2" charset="2"/>
              <a:buChar char="v"/>
            </a:pPr>
            <a:r>
              <a:rPr lang="ro-RO" dirty="0"/>
              <a:t>formarea deprinderilor</a:t>
            </a:r>
          </a:p>
          <a:p>
            <a:pPr marL="355600" lvl="1" indent="-268288">
              <a:buFont typeface="Wingdings" pitchFamily="2" charset="2"/>
              <a:buChar char="v"/>
            </a:pPr>
            <a:r>
              <a:rPr lang="ro-RO" dirty="0"/>
              <a:t>relaţiile de muncă</a:t>
            </a:r>
          </a:p>
          <a:p>
            <a:pPr marL="355600" lvl="1" indent="-268288">
              <a:buFont typeface="Wingdings" pitchFamily="2" charset="2"/>
              <a:buChar char="v"/>
            </a:pPr>
            <a:r>
              <a:rPr lang="ro-RO" dirty="0"/>
              <a:t>climatul de muncă</a:t>
            </a:r>
          </a:p>
        </p:txBody>
      </p:sp>
      <p:sp>
        <p:nvSpPr>
          <p:cNvPr id="15" name="Oval 14"/>
          <p:cNvSpPr/>
          <p:nvPr/>
        </p:nvSpPr>
        <p:spPr>
          <a:xfrm>
            <a:off x="467544" y="1268760"/>
            <a:ext cx="360000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pPr>
            <a:r>
              <a:rPr lang="ro-RO" sz="2400" dirty="0" smtClean="0"/>
              <a:t>Solicitarea globală OBIECTIVA</a:t>
            </a:r>
          </a:p>
        </p:txBody>
      </p:sp>
      <p:sp>
        <p:nvSpPr>
          <p:cNvPr id="16" name="Oval 15"/>
          <p:cNvSpPr/>
          <p:nvPr/>
        </p:nvSpPr>
        <p:spPr>
          <a:xfrm>
            <a:off x="4788024" y="1340768"/>
            <a:ext cx="36004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pPr>
            <a:r>
              <a:rPr lang="ro-RO" sz="2400" dirty="0">
                <a:solidFill>
                  <a:schemeClr val="bg1"/>
                </a:solidFill>
                <a:cs typeface="Times New Roman" pitchFamily="18" charset="0"/>
              </a:rPr>
              <a:t>Solicitarea globala </a:t>
            </a:r>
            <a:r>
              <a:rPr lang="ro-RO" sz="2400" dirty="0" smtClean="0">
                <a:solidFill>
                  <a:schemeClr val="bg1"/>
                </a:solidFill>
                <a:cs typeface="Times New Roman" pitchFamily="18" charset="0"/>
              </a:rPr>
              <a:t>SUBIECTIVA</a:t>
            </a:r>
            <a:endParaRPr lang="ro-RO" sz="2400" dirty="0">
              <a:solidFill>
                <a:schemeClr val="bg1"/>
              </a:solidFill>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a:bodyPr>
          <a:lstStyle/>
          <a:p>
            <a:pPr marL="87313" indent="22225">
              <a:buNone/>
            </a:pPr>
            <a:r>
              <a:rPr lang="ro-RO" sz="2400" b="1" dirty="0" smtClean="0"/>
              <a:t>CAPACITATEA DE MUNCĂ</a:t>
            </a:r>
            <a:r>
              <a:rPr lang="ro-RO" sz="2400" dirty="0" smtClean="0"/>
              <a:t> - totalitatea posibilităţilor omului (fizice, psihice, cerebrale)  de a efectua o cantitate maximă de muncă. </a:t>
            </a:r>
          </a:p>
          <a:p>
            <a:pPr marL="87313" indent="22225">
              <a:buNone/>
            </a:pPr>
            <a:r>
              <a:rPr lang="ro-RO" sz="2400" dirty="0" smtClean="0"/>
              <a:t>Se manifestă sub trei forme :</a:t>
            </a:r>
          </a:p>
          <a:p>
            <a:pPr lvl="0"/>
            <a:r>
              <a:rPr lang="ro-RO" sz="2400" b="1" dirty="0" smtClean="0"/>
              <a:t>potenţială</a:t>
            </a:r>
            <a:r>
              <a:rPr lang="ro-RO" sz="2400" dirty="0" smtClean="0"/>
              <a:t> - totalizează resursele umane condiţionate de rezervele de energie ale organismului , de anumiţi factori psihologici ;</a:t>
            </a:r>
          </a:p>
          <a:p>
            <a:pPr lvl="0"/>
            <a:r>
              <a:rPr lang="ro-RO" sz="2400" b="1" dirty="0" smtClean="0"/>
              <a:t>funcţională</a:t>
            </a:r>
            <a:r>
              <a:rPr lang="ro-RO" sz="2400" dirty="0" smtClean="0"/>
              <a:t> - utilizată efectiv în procesul muncii;</a:t>
            </a:r>
          </a:p>
          <a:p>
            <a:pPr lvl="0"/>
            <a:r>
              <a:rPr lang="ro-RO" sz="2400" b="1" dirty="0" smtClean="0"/>
              <a:t>de rezervă </a:t>
            </a:r>
            <a:r>
              <a:rPr lang="ro-RO" sz="2400" dirty="0" smtClean="0"/>
              <a:t>- utilizată în scopul îndeplinirii obligaţiilor sociale, familiale, culturale  etc.</a:t>
            </a:r>
          </a:p>
          <a:p>
            <a:endParaRPr lang="ro-RO" dirty="0"/>
          </a:p>
        </p:txBody>
      </p:sp>
      <p:sp>
        <p:nvSpPr>
          <p:cNvPr id="3" name="Titlu 2"/>
          <p:cNvSpPr>
            <a:spLocks noGrp="1"/>
          </p:cNvSpPr>
          <p:nvPr>
            <p:ph type="title"/>
          </p:nvPr>
        </p:nvSpPr>
        <p:spPr/>
        <p:txBody>
          <a:bodyPr>
            <a:noAutofit/>
          </a:bodyPr>
          <a:lstStyle/>
          <a:p>
            <a:pPr algn="ctr"/>
            <a:r>
              <a:rPr lang="ro-RO" sz="2800" dirty="0" smtClean="0"/>
              <a:t/>
            </a:r>
            <a:br>
              <a:rPr lang="ro-RO" sz="2800" dirty="0" smtClean="0"/>
            </a:br>
            <a:r>
              <a:rPr lang="ro-RO" sz="2400" dirty="0" smtClean="0"/>
              <a:t>ERGONOMIA MUNCII</a:t>
            </a:r>
            <a:br>
              <a:rPr lang="ro-RO" sz="2400" dirty="0" smtClean="0"/>
            </a:br>
            <a:r>
              <a:rPr lang="ro-RO" sz="2000" dirty="0" smtClean="0"/>
              <a:t>- CAPACITATEA DE MUNCĂ -</a:t>
            </a:r>
            <a:br>
              <a:rPr lang="ro-RO" sz="2000" dirty="0" smtClean="0"/>
            </a:br>
            <a:endParaRPr lang="ro-RO"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196752"/>
            <a:ext cx="8229600" cy="4810539"/>
          </a:xfrm>
        </p:spPr>
        <p:txBody>
          <a:bodyPr>
            <a:normAutofit fontScale="47500" lnSpcReduction="20000"/>
          </a:bodyPr>
          <a:lstStyle/>
          <a:p>
            <a:pPr>
              <a:buNone/>
            </a:pPr>
            <a:r>
              <a:rPr lang="ro-RO" sz="3100" b="1" dirty="0" smtClean="0"/>
              <a:t>CAPACITATEA DE EFORT A MUŞCHIULUI  </a:t>
            </a:r>
            <a:r>
              <a:rPr lang="ro-RO" b="1" dirty="0" smtClean="0"/>
              <a:t>se manifestă in două moduri </a:t>
            </a:r>
            <a:r>
              <a:rPr lang="ro-RO" dirty="0" smtClean="0"/>
              <a:t>:</a:t>
            </a:r>
          </a:p>
          <a:p>
            <a:pPr>
              <a:lnSpc>
                <a:spcPct val="120000"/>
              </a:lnSpc>
            </a:pPr>
            <a:r>
              <a:rPr lang="ro-RO" sz="3100" b="1" dirty="0" smtClean="0"/>
              <a:t>DINAMIC</a:t>
            </a:r>
          </a:p>
          <a:p>
            <a:pPr lvl="1">
              <a:lnSpc>
                <a:spcPct val="120000"/>
              </a:lnSpc>
              <a:buFont typeface="Wingdings" pitchFamily="2" charset="2"/>
              <a:buChar char="v"/>
            </a:pPr>
            <a:r>
              <a:rPr lang="ro-RO" sz="3100" dirty="0" smtClean="0"/>
              <a:t>contracţia musculară este însoţită de o scurtare a acestuia;</a:t>
            </a:r>
          </a:p>
          <a:p>
            <a:pPr lvl="1">
              <a:lnSpc>
                <a:spcPct val="120000"/>
              </a:lnSpc>
              <a:buFont typeface="Wingdings" pitchFamily="2" charset="2"/>
              <a:buChar char="v"/>
            </a:pPr>
            <a:r>
              <a:rPr lang="ro-RO" sz="3100" dirty="0" smtClean="0"/>
              <a:t>există succesiune de contracţii şi relaxări; </a:t>
            </a:r>
          </a:p>
          <a:p>
            <a:pPr lvl="1">
              <a:lnSpc>
                <a:spcPct val="120000"/>
              </a:lnSpc>
              <a:buFont typeface="Wingdings" pitchFamily="2" charset="2"/>
              <a:buChar char="v"/>
            </a:pPr>
            <a:r>
              <a:rPr lang="ro-RO" sz="3100" dirty="0" smtClean="0"/>
              <a:t>asupra vaselor de sânge care străbat muşchii se exercită o alternanţă de compresii şi relaxări ritmice care împing sângele în direcţia fluxului său normal;</a:t>
            </a:r>
          </a:p>
          <a:p>
            <a:pPr lvl="1">
              <a:lnSpc>
                <a:spcPct val="120000"/>
              </a:lnSpc>
              <a:buFont typeface="Wingdings" pitchFamily="2" charset="2"/>
              <a:buChar char="v"/>
            </a:pPr>
            <a:r>
              <a:rPr lang="ro-RO" sz="3100" dirty="0" smtClean="0"/>
              <a:t>apare un lucru mecanic extern care poate fi măsurat, cu o oarecare aproximaţie;</a:t>
            </a:r>
          </a:p>
          <a:p>
            <a:pPr lvl="1">
              <a:lnSpc>
                <a:spcPct val="120000"/>
              </a:lnSpc>
              <a:buFont typeface="Wingdings" pitchFamily="2" charset="2"/>
              <a:buChar char="v"/>
            </a:pPr>
            <a:r>
              <a:rPr lang="ro-RO" sz="3100" u="sng" dirty="0" smtClean="0"/>
              <a:t>poate fi prestat mult timp fără apariţia oboselii;</a:t>
            </a:r>
          </a:p>
          <a:p>
            <a:pPr>
              <a:lnSpc>
                <a:spcPct val="120000"/>
              </a:lnSpc>
            </a:pPr>
            <a:r>
              <a:rPr lang="ro-RO" sz="3100" b="1" dirty="0" smtClean="0"/>
              <a:t>STATIC</a:t>
            </a:r>
          </a:p>
          <a:p>
            <a:pPr lvl="1">
              <a:lnSpc>
                <a:spcPct val="120000"/>
              </a:lnSpc>
              <a:buFont typeface="Wingdings" pitchFamily="2" charset="2"/>
              <a:buChar char="v"/>
            </a:pPr>
            <a:r>
              <a:rPr lang="ro-RO" sz="3100" dirty="0" smtClean="0"/>
              <a:t>contracţie fără scurtarea musculaturii;</a:t>
            </a:r>
          </a:p>
          <a:p>
            <a:pPr lvl="1">
              <a:lnSpc>
                <a:spcPct val="120000"/>
              </a:lnSpc>
              <a:buFont typeface="Wingdings" pitchFamily="2" charset="2"/>
              <a:buChar char="v"/>
            </a:pPr>
            <a:r>
              <a:rPr lang="ro-RO" sz="3100" dirty="0" smtClean="0"/>
              <a:t>compresia permanentă asupra vaselor jenează fluxul de sânge-aprovizionarea cu oxigen şi substanţe nutritive şi eliminarea deşeurilor sunt blocate, </a:t>
            </a:r>
            <a:r>
              <a:rPr lang="ro-RO" sz="3100" dirty="0" err="1" smtClean="0"/>
              <a:t>avand</a:t>
            </a:r>
            <a:r>
              <a:rPr lang="ro-RO" sz="3100" dirty="0" smtClean="0"/>
              <a:t> ca efect instalarea rapidă a durerilor musculare şi a oboselii;</a:t>
            </a:r>
          </a:p>
          <a:p>
            <a:pPr lvl="1">
              <a:lnSpc>
                <a:spcPct val="120000"/>
              </a:lnSpc>
              <a:buFont typeface="Wingdings" pitchFamily="2" charset="2"/>
              <a:buChar char="v"/>
            </a:pPr>
            <a:r>
              <a:rPr lang="ro-RO" sz="3100" dirty="0" smtClean="0"/>
              <a:t>nu apare un lucru mecanic extern şi nu se poate  defini efortul în termeni de deplasare a forţei; </a:t>
            </a:r>
          </a:p>
          <a:p>
            <a:pPr lvl="1">
              <a:lnSpc>
                <a:spcPct val="120000"/>
              </a:lnSpc>
              <a:buFont typeface="Wingdings" pitchFamily="2" charset="2"/>
              <a:buChar char="v"/>
            </a:pPr>
            <a:r>
              <a:rPr lang="ro-RO" sz="3100" u="sng" dirty="0" smtClean="0"/>
              <a:t>conduce rapid la oboseală.</a:t>
            </a:r>
          </a:p>
          <a:p>
            <a:pPr lvl="1">
              <a:buFont typeface="Wingdings" pitchFamily="2" charset="2"/>
              <a:buChar char="v"/>
            </a:pPr>
            <a:endParaRPr lang="ro-RO" sz="3100" dirty="0" smtClean="0"/>
          </a:p>
        </p:txBody>
      </p:sp>
      <p:sp>
        <p:nvSpPr>
          <p:cNvPr id="3" name="Titlu 2"/>
          <p:cNvSpPr>
            <a:spLocks noGrp="1"/>
          </p:cNvSpPr>
          <p:nvPr>
            <p:ph type="title"/>
          </p:nvPr>
        </p:nvSpPr>
        <p:spPr>
          <a:xfrm>
            <a:off x="457200" y="274638"/>
            <a:ext cx="8229600" cy="922114"/>
          </a:xfrm>
        </p:spPr>
        <p:txBody>
          <a:bodyPr>
            <a:normAutofit/>
          </a:bodyPr>
          <a:lstStyle/>
          <a:p>
            <a:pPr algn="ctr"/>
            <a:r>
              <a:rPr lang="ro-RO" sz="2400" b="0" dirty="0" smtClean="0"/>
              <a:t>ERGONOMIA MUNCII </a:t>
            </a:r>
            <a:br>
              <a:rPr lang="ro-RO" sz="2400" b="0" dirty="0" smtClean="0"/>
            </a:br>
            <a:r>
              <a:rPr lang="ro-RO" sz="2000" b="0" dirty="0" smtClean="0"/>
              <a:t>-ACTIVITATEA MUSCULARĂ-</a:t>
            </a:r>
            <a:r>
              <a:rPr lang="ro-RO" sz="2000" b="0" i="1" dirty="0" smtClean="0"/>
              <a:t> </a:t>
            </a:r>
            <a:endParaRPr lang="ro-RO" sz="20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700808"/>
            <a:ext cx="8229600" cy="4306483"/>
          </a:xfrm>
        </p:spPr>
        <p:txBody>
          <a:bodyPr>
            <a:normAutofit/>
          </a:bodyPr>
          <a:lstStyle/>
          <a:p>
            <a:r>
              <a:rPr lang="ro-RO" sz="2200" b="1" dirty="0" smtClean="0"/>
              <a:t>SARCINA DE MUNCA </a:t>
            </a:r>
            <a:r>
              <a:rPr lang="ro-RO" sz="2200" dirty="0" smtClean="0"/>
              <a:t>- </a:t>
            </a:r>
            <a:r>
              <a:rPr lang="ro-RO" sz="2200" i="1" dirty="0" smtClean="0"/>
              <a:t>mesaj adresat  lucrătorului, sub formă de solicitare, la care acesta reacţionează printr-un efort dependent de capacitatea lui . </a:t>
            </a:r>
          </a:p>
          <a:p>
            <a:pPr>
              <a:buNone/>
            </a:pPr>
            <a:endParaRPr lang="ro-RO" sz="2200" i="1" dirty="0" smtClean="0"/>
          </a:p>
          <a:p>
            <a:pPr>
              <a:buNone/>
            </a:pPr>
            <a:r>
              <a:rPr lang="ro-RO" sz="2200" i="1" dirty="0" smtClean="0"/>
              <a:t>    </a:t>
            </a:r>
            <a:r>
              <a:rPr lang="ro-RO" sz="2200" dirty="0" smtClean="0"/>
              <a:t>In majoritatea cazurilor :</a:t>
            </a:r>
          </a:p>
          <a:p>
            <a:pPr lvl="2"/>
            <a:r>
              <a:rPr lang="ro-RO" sz="2200" dirty="0" smtClean="0"/>
              <a:t>sarcina de muncă la care componenta importantă este cea fizică are întotdeauna o </a:t>
            </a:r>
            <a:r>
              <a:rPr lang="ro-RO" sz="2200" b="1" u="sng" dirty="0" smtClean="0"/>
              <a:t>latură intelectuală</a:t>
            </a:r>
            <a:r>
              <a:rPr lang="ro-RO" sz="2200" dirty="0" smtClean="0"/>
              <a:t>;</a:t>
            </a:r>
          </a:p>
          <a:p>
            <a:pPr lvl="2"/>
            <a:r>
              <a:rPr lang="ro-RO" sz="2200" dirty="0" smtClean="0"/>
              <a:t>sarcina de muncă preponderent intelectuală are </a:t>
            </a:r>
            <a:r>
              <a:rPr lang="ro-RO" sz="2200" b="1" u="sng" dirty="0" smtClean="0"/>
              <a:t>rezonanţe fiziologice </a:t>
            </a:r>
            <a:r>
              <a:rPr lang="ro-RO" sz="2200" dirty="0" smtClean="0"/>
              <a:t>.</a:t>
            </a:r>
          </a:p>
        </p:txBody>
      </p:sp>
      <p:sp>
        <p:nvSpPr>
          <p:cNvPr id="3" name="Titlu 2"/>
          <p:cNvSpPr>
            <a:spLocks noGrp="1"/>
          </p:cNvSpPr>
          <p:nvPr>
            <p:ph type="title"/>
          </p:nvPr>
        </p:nvSpPr>
        <p:spPr/>
        <p:txBody>
          <a:bodyPr>
            <a:normAutofit/>
          </a:bodyPr>
          <a:lstStyle/>
          <a:p>
            <a:pPr algn="ctr"/>
            <a:r>
              <a:rPr lang="ro-RO" sz="2400" b="0" dirty="0" smtClean="0">
                <a:effectLst>
                  <a:outerShdw blurRad="38100" dist="38100" dir="2700000" algn="tl">
                    <a:srgbClr val="000000">
                      <a:alpha val="43137"/>
                    </a:srgbClr>
                  </a:outerShdw>
                </a:effectLst>
              </a:rPr>
              <a:t>ERGONOMIA MUNCII</a:t>
            </a:r>
            <a:br>
              <a:rPr lang="ro-RO" sz="2400" b="0" dirty="0" smtClean="0">
                <a:effectLst>
                  <a:outerShdw blurRad="38100" dist="38100" dir="2700000" algn="tl">
                    <a:srgbClr val="000000">
                      <a:alpha val="43137"/>
                    </a:srgbClr>
                  </a:outerShdw>
                </a:effectLst>
              </a:rPr>
            </a:br>
            <a:r>
              <a:rPr lang="ro-RO" sz="2000" b="0" dirty="0" smtClean="0">
                <a:effectLst>
                  <a:outerShdw blurRad="38100" dist="38100" dir="2700000" algn="tl">
                    <a:srgbClr val="000000">
                      <a:alpha val="43137"/>
                    </a:srgbClr>
                  </a:outerShdw>
                </a:effectLst>
              </a:rPr>
              <a:t>-  ACTIVITATEA MUSCULARA -</a:t>
            </a:r>
            <a:endParaRPr lang="ro-RO" sz="20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908720"/>
            <a:ext cx="8229600" cy="5400600"/>
          </a:xfrm>
        </p:spPr>
        <p:txBody>
          <a:bodyPr>
            <a:noAutofit/>
          </a:bodyPr>
          <a:lstStyle/>
          <a:p>
            <a:r>
              <a:rPr lang="ro-RO" sz="2200" b="1" i="1" dirty="0" smtClean="0"/>
              <a:t>SOLICITĂRILE GESTUAL-POSTURALE</a:t>
            </a:r>
          </a:p>
          <a:p>
            <a:pPr>
              <a:buNone/>
            </a:pPr>
            <a:r>
              <a:rPr lang="ro-RO" sz="2200" b="1" dirty="0" smtClean="0"/>
              <a:t>    </a:t>
            </a:r>
            <a:r>
              <a:rPr lang="ro-RO" sz="2000" b="1" dirty="0" smtClean="0"/>
              <a:t>GESTUALITATEA</a:t>
            </a:r>
            <a:r>
              <a:rPr lang="ro-RO" sz="2000" dirty="0" smtClean="0"/>
              <a:t> </a:t>
            </a:r>
            <a:r>
              <a:rPr lang="ro-RO" sz="2000" dirty="0" err="1" smtClean="0"/>
              <a:t>-raportul</a:t>
            </a:r>
            <a:r>
              <a:rPr lang="ro-RO" sz="2000" dirty="0" smtClean="0"/>
              <a:t> direct dintre om şi mijloacele de producţie în activităţile cu dominanţă fizică şi exprimă într-o anumită măsură nivelul solicitărilor fizice</a:t>
            </a:r>
          </a:p>
          <a:p>
            <a:pPr>
              <a:buNone/>
            </a:pPr>
            <a:r>
              <a:rPr lang="ro-RO" sz="2200" b="1" dirty="0" smtClean="0"/>
              <a:t>    </a:t>
            </a:r>
            <a:r>
              <a:rPr lang="ro-RO" sz="2000" b="1" dirty="0" smtClean="0"/>
              <a:t>POSTURALITATEA</a:t>
            </a:r>
            <a:r>
              <a:rPr lang="ro-RO" sz="2000" dirty="0" smtClean="0"/>
              <a:t> - constrângerea aparatului locomotor al omului şi circulaţia sanguină din membrele superioare şi inferioare datorită poziţiei impuse organismului uman  în timpul activităţii</a:t>
            </a:r>
          </a:p>
          <a:p>
            <a:pPr>
              <a:buNone/>
            </a:pPr>
            <a:r>
              <a:rPr lang="ro-RO" sz="2200" b="1" dirty="0" smtClean="0"/>
              <a:t>    </a:t>
            </a:r>
            <a:r>
              <a:rPr lang="ro-RO" sz="2200" b="1" u="sng" dirty="0" smtClean="0"/>
              <a:t>Solicitarea </a:t>
            </a:r>
            <a:r>
              <a:rPr lang="ro-RO" sz="2200" b="1" u="sng" dirty="0" err="1" smtClean="0"/>
              <a:t>posturală</a:t>
            </a:r>
            <a:r>
              <a:rPr lang="ro-RO" sz="2200" b="1" u="sng" dirty="0" smtClean="0"/>
              <a:t> </a:t>
            </a:r>
            <a:r>
              <a:rPr lang="ro-RO" sz="2200" dirty="0" smtClean="0"/>
              <a:t>, se referă la  :</a:t>
            </a:r>
          </a:p>
          <a:p>
            <a:pPr>
              <a:buFont typeface="Arial" pitchFamily="34" charset="0"/>
              <a:buChar char="•"/>
            </a:pPr>
            <a:r>
              <a:rPr lang="ro-RO" sz="2000" dirty="0" smtClean="0"/>
              <a:t>     </a:t>
            </a:r>
            <a:r>
              <a:rPr lang="ro-RO" sz="1800" dirty="0" smtClean="0"/>
              <a:t>contracţiile musculare izometrice dictate de munca statică;</a:t>
            </a:r>
          </a:p>
          <a:p>
            <a:pPr>
              <a:buFont typeface="Arial" pitchFamily="34" charset="0"/>
              <a:buChar char="•"/>
            </a:pPr>
            <a:r>
              <a:rPr lang="ro-RO" sz="1800" dirty="0" smtClean="0"/>
              <a:t>     compresia vaselor de sânge cu jenarea circulaţiei arteriale şi  </a:t>
            </a:r>
            <a:r>
              <a:rPr lang="ro-RO" sz="1800" dirty="0" err="1" smtClean="0"/>
              <a:t>venare</a:t>
            </a:r>
            <a:r>
              <a:rPr lang="ro-RO" sz="1800" dirty="0" smtClean="0"/>
              <a:t> ;</a:t>
            </a:r>
          </a:p>
          <a:p>
            <a:pPr lvl="0">
              <a:buFont typeface="Arial" pitchFamily="34" charset="0"/>
              <a:buChar char="•"/>
            </a:pPr>
            <a:r>
              <a:rPr lang="ro-RO" sz="1800" dirty="0" smtClean="0"/>
              <a:t>     poziţii vicioase ale corpului în general ale coloanei vertebrale;</a:t>
            </a:r>
          </a:p>
          <a:p>
            <a:pPr>
              <a:buFont typeface="Arial" pitchFamily="34" charset="0"/>
              <a:buChar char="•"/>
            </a:pPr>
            <a:r>
              <a:rPr lang="ro-RO" sz="1800" dirty="0" smtClean="0"/>
              <a:t>     mişcări </a:t>
            </a:r>
            <a:r>
              <a:rPr lang="ro-RO" sz="1800" dirty="0" err="1" smtClean="0"/>
              <a:t>nefiziologice</a:t>
            </a:r>
            <a:r>
              <a:rPr lang="ro-RO" sz="1800" dirty="0" smtClean="0"/>
              <a:t> cu frecvenţă ridicată ale coloanei vertebrale;</a:t>
            </a:r>
          </a:p>
          <a:p>
            <a:pPr>
              <a:buFont typeface="Arial" pitchFamily="34" charset="0"/>
              <a:buChar char="•"/>
            </a:pPr>
            <a:r>
              <a:rPr lang="ro-RO" sz="1800" dirty="0" smtClean="0"/>
              <a:t>    când sunt combinate cu manipulări de greutăţi peste limitele     admise, conduc în timp la leziuni;</a:t>
            </a:r>
          </a:p>
          <a:p>
            <a:pPr>
              <a:buNone/>
            </a:pPr>
            <a:endParaRPr lang="ro-RO" sz="2000" dirty="0"/>
          </a:p>
        </p:txBody>
      </p:sp>
      <p:sp>
        <p:nvSpPr>
          <p:cNvPr id="3" name="Titlu 2"/>
          <p:cNvSpPr>
            <a:spLocks noGrp="1"/>
          </p:cNvSpPr>
          <p:nvPr>
            <p:ph type="title"/>
          </p:nvPr>
        </p:nvSpPr>
        <p:spPr>
          <a:xfrm>
            <a:off x="457200" y="274638"/>
            <a:ext cx="8229600" cy="778098"/>
          </a:xfrm>
        </p:spPr>
        <p:txBody>
          <a:bodyPr>
            <a:normAutofit fontScale="90000"/>
          </a:bodyPr>
          <a:lstStyle/>
          <a:p>
            <a:pPr lvl="1" algn="ctr" rtl="0">
              <a:spcBef>
                <a:spcPct val="0"/>
              </a:spcBef>
            </a:pPr>
            <a:r>
              <a:rPr lang="ro-RO" sz="2200" b="0" dirty="0" smtClean="0"/>
              <a:t/>
            </a:r>
            <a:br>
              <a:rPr lang="ro-RO" sz="2200" b="0" dirty="0" smtClean="0"/>
            </a:br>
            <a:r>
              <a:rPr lang="ro-RO" sz="2700" b="0" dirty="0" smtClean="0">
                <a:effectLst>
                  <a:outerShdw blurRad="38100" dist="38100" dir="2700000" algn="tl">
                    <a:srgbClr val="000000">
                      <a:alpha val="43137"/>
                    </a:srgbClr>
                  </a:outerShdw>
                </a:effectLst>
                <a:latin typeface="+mn-lt"/>
              </a:rPr>
              <a:t>ERGONOMIA MUNCII</a:t>
            </a:r>
            <a:br>
              <a:rPr lang="ro-RO" sz="2700" b="0" dirty="0" smtClean="0">
                <a:effectLst>
                  <a:outerShdw blurRad="38100" dist="38100" dir="2700000" algn="tl">
                    <a:srgbClr val="000000">
                      <a:alpha val="43137"/>
                    </a:srgbClr>
                  </a:outerShdw>
                </a:effectLst>
                <a:latin typeface="+mn-lt"/>
              </a:rPr>
            </a:br>
            <a:r>
              <a:rPr lang="ro-RO" sz="2700" b="0" dirty="0" smtClean="0">
                <a:effectLst>
                  <a:outerShdw blurRad="38100" dist="38100" dir="2700000" algn="tl">
                    <a:srgbClr val="000000">
                      <a:alpha val="43137"/>
                    </a:srgbClr>
                  </a:outerShdw>
                </a:effectLst>
                <a:latin typeface="+mn-lt"/>
              </a:rPr>
              <a:t> </a:t>
            </a:r>
            <a:r>
              <a:rPr lang="ro-RO" sz="2200" b="0" dirty="0" smtClean="0">
                <a:effectLst>
                  <a:outerShdw blurRad="38100" dist="38100" dir="2700000" algn="tl">
                    <a:srgbClr val="000000">
                      <a:alpha val="43137"/>
                    </a:srgbClr>
                  </a:outerShdw>
                </a:effectLst>
                <a:latin typeface="+mn-lt"/>
              </a:rPr>
              <a:t>– SOLICITĂRILE ÎN MUNCĂ -</a:t>
            </a:r>
            <a:br>
              <a:rPr lang="ro-RO" sz="2200" b="0" dirty="0" smtClean="0">
                <a:effectLst>
                  <a:outerShdw blurRad="38100" dist="38100" dir="2700000" algn="tl">
                    <a:srgbClr val="000000">
                      <a:alpha val="43137"/>
                    </a:srgbClr>
                  </a:outerShdw>
                </a:effectLst>
                <a:latin typeface="+mn-lt"/>
              </a:rPr>
            </a:br>
            <a:r>
              <a:rPr lang="ro-RO" sz="2700" dirty="0" smtClean="0">
                <a:latin typeface="+mn-lt"/>
              </a:rPr>
              <a:t/>
            </a:r>
            <a:br>
              <a:rPr lang="ro-RO" sz="2700" dirty="0" smtClean="0">
                <a:latin typeface="+mn-lt"/>
              </a:rPr>
            </a:br>
            <a:r>
              <a:rPr lang="ro-RO" sz="2000" dirty="0" smtClean="0"/>
              <a:t/>
            </a:r>
            <a:br>
              <a:rPr lang="ro-RO" sz="2000" dirty="0" smtClean="0"/>
            </a:br>
            <a:endParaRPr lang="ro-R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Autofit/>
          </a:bodyPr>
          <a:lstStyle/>
          <a:p>
            <a:pPr lvl="0">
              <a:buNone/>
            </a:pPr>
            <a:r>
              <a:rPr lang="ro-RO" sz="2000" b="1" i="1" dirty="0" smtClean="0"/>
              <a:t>CAUZELE AFECŢIUNILOR PROVOCATE DE MIŞCĂRI REPETITIVE</a:t>
            </a:r>
          </a:p>
          <a:p>
            <a:r>
              <a:rPr lang="ro-RO" sz="2000" i="1" dirty="0" smtClean="0"/>
              <a:t>Metode de lucru necorespunzătoare</a:t>
            </a:r>
            <a:endParaRPr lang="ro-RO" sz="2000" dirty="0" smtClean="0"/>
          </a:p>
          <a:p>
            <a:pPr lvl="0"/>
            <a:r>
              <a:rPr lang="ro-RO" sz="2000" i="1" dirty="0" smtClean="0"/>
              <a:t>Lipsa experienţei</a:t>
            </a:r>
          </a:p>
          <a:p>
            <a:pPr lvl="0"/>
            <a:r>
              <a:rPr lang="ro-RO" sz="2000" i="1" dirty="0" smtClean="0"/>
              <a:t>Activităţi din timpul liber nepotrivite</a:t>
            </a:r>
            <a:endParaRPr lang="ro-RO" sz="2000" dirty="0" smtClean="0"/>
          </a:p>
          <a:p>
            <a:pPr lvl="0"/>
            <a:r>
              <a:rPr lang="ro-RO" sz="2000" i="1" dirty="0" smtClean="0"/>
              <a:t>Condiţii preexistente:</a:t>
            </a:r>
            <a:endParaRPr lang="ro-RO" sz="2000" dirty="0" smtClean="0"/>
          </a:p>
          <a:p>
            <a:pPr marL="87313" indent="0">
              <a:buNone/>
            </a:pPr>
            <a:r>
              <a:rPr lang="ro-RO" sz="2000" dirty="0" smtClean="0"/>
              <a:t>Abordarea  ergonomica pentru minimizarea afecţiunilor provocate de mişcări repetitive</a:t>
            </a:r>
          </a:p>
          <a:p>
            <a:r>
              <a:rPr lang="ro-RO" sz="2000" i="1" dirty="0" smtClean="0"/>
              <a:t>recomandări  privind poziţia mâinilor</a:t>
            </a:r>
            <a:endParaRPr lang="ro-RO" sz="2000" dirty="0" smtClean="0"/>
          </a:p>
          <a:p>
            <a:r>
              <a:rPr lang="ro-RO" sz="2000" i="1" dirty="0" smtClean="0"/>
              <a:t>recomandări pentru unelte de mână</a:t>
            </a:r>
            <a:endParaRPr lang="ro-RO" sz="2000" dirty="0" smtClean="0"/>
          </a:p>
          <a:p>
            <a:r>
              <a:rPr lang="ro-RO" sz="2000" i="1" dirty="0" smtClean="0"/>
              <a:t>recomandări  privind design-ul locului de muncă</a:t>
            </a:r>
            <a:endParaRPr lang="ro-RO" sz="2000" dirty="0" smtClean="0"/>
          </a:p>
          <a:p>
            <a:r>
              <a:rPr lang="ro-RO" sz="2000" i="1" dirty="0" smtClean="0"/>
              <a:t>recomandări în procesul de proiectare</a:t>
            </a:r>
            <a:endParaRPr lang="ro-RO" sz="2000" dirty="0" smtClean="0"/>
          </a:p>
          <a:p>
            <a:r>
              <a:rPr lang="ro-RO" sz="2000" i="1" dirty="0" smtClean="0"/>
              <a:t>recomandări privind design-ul produselor</a:t>
            </a:r>
            <a:endParaRPr lang="ro-RO" sz="2000" dirty="0"/>
          </a:p>
        </p:txBody>
      </p:sp>
      <p:sp>
        <p:nvSpPr>
          <p:cNvPr id="3" name="Titlu 2"/>
          <p:cNvSpPr>
            <a:spLocks noGrp="1"/>
          </p:cNvSpPr>
          <p:nvPr>
            <p:ph type="title"/>
          </p:nvPr>
        </p:nvSpPr>
        <p:spPr/>
        <p:txBody>
          <a:bodyPr>
            <a:normAutofit fontScale="90000"/>
          </a:bodyPr>
          <a:lstStyle/>
          <a:p>
            <a:pPr algn="ctr"/>
            <a:r>
              <a:rPr lang="ro-RO" sz="2700" i="1" dirty="0" smtClean="0"/>
              <a:t/>
            </a:r>
            <a:br>
              <a:rPr lang="ro-RO" sz="2700" i="1" dirty="0" smtClean="0"/>
            </a:br>
            <a:r>
              <a:rPr lang="ro-RO" sz="2700" b="0" dirty="0" smtClean="0">
                <a:effectLst>
                  <a:outerShdw blurRad="38100" dist="38100" dir="2700000" algn="tl">
                    <a:srgbClr val="000000">
                      <a:alpha val="43137"/>
                    </a:srgbClr>
                  </a:outerShdw>
                </a:effectLst>
              </a:rPr>
              <a:t> ERGONOMIA MUNCII</a:t>
            </a:r>
            <a:br>
              <a:rPr lang="ro-RO" sz="2700" b="0" dirty="0" smtClean="0">
                <a:effectLst>
                  <a:outerShdw blurRad="38100" dist="38100" dir="2700000" algn="tl">
                    <a:srgbClr val="000000">
                      <a:alpha val="43137"/>
                    </a:srgbClr>
                  </a:outerShdw>
                </a:effectLst>
              </a:rPr>
            </a:br>
            <a:r>
              <a:rPr lang="ro-RO" sz="2200" b="0" dirty="0" smtClean="0">
                <a:effectLst>
                  <a:outerShdw blurRad="38100" dist="38100" dir="2700000" algn="tl">
                    <a:srgbClr val="000000">
                      <a:alpha val="43137"/>
                    </a:srgbClr>
                  </a:outerShdw>
                </a:effectLst>
              </a:rPr>
              <a:t>- SOLICITARILE IN MUNCA -</a:t>
            </a:r>
            <a:r>
              <a:rPr lang="ro-RO" sz="2700" b="0" dirty="0" smtClean="0">
                <a:effectLst>
                  <a:outerShdw blurRad="38100" dist="38100" dir="2700000" algn="tl">
                    <a:srgbClr val="000000">
                      <a:alpha val="43137"/>
                    </a:srgbClr>
                  </a:outerShdw>
                </a:effectLst>
              </a:rPr>
              <a:t/>
            </a:r>
            <a:br>
              <a:rPr lang="ro-RO" sz="2700" b="0" dirty="0" smtClean="0">
                <a:effectLst>
                  <a:outerShdw blurRad="38100" dist="38100" dir="2700000" algn="tl">
                    <a:srgbClr val="000000">
                      <a:alpha val="43137"/>
                    </a:srgbClr>
                  </a:outerShdw>
                </a:effectLst>
              </a:rPr>
            </a:br>
            <a:endParaRPr lang="ro-RO" b="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67544" y="1052736"/>
            <a:ext cx="8229600" cy="5170579"/>
          </a:xfrm>
        </p:spPr>
        <p:txBody>
          <a:bodyPr>
            <a:noAutofit/>
          </a:bodyPr>
          <a:lstStyle/>
          <a:p>
            <a:r>
              <a:rPr lang="ro-RO" sz="1800" b="1" i="1" dirty="0" smtClean="0"/>
              <a:t>SOLICITĂRI ENERGETICE</a:t>
            </a:r>
            <a:r>
              <a:rPr lang="ro-RO" sz="1800" b="1" dirty="0" smtClean="0"/>
              <a:t> </a:t>
            </a:r>
            <a:r>
              <a:rPr lang="ro-RO" sz="1800" dirty="0" err="1" smtClean="0"/>
              <a:t>-asigură</a:t>
            </a:r>
            <a:r>
              <a:rPr lang="ro-RO" sz="1800" dirty="0" smtClean="0"/>
              <a:t> efectuarea lucrului mecanic, respectiv a realizării sarcinii de muncă de către organismul uman</a:t>
            </a:r>
          </a:p>
          <a:p>
            <a:r>
              <a:rPr lang="ro-RO" sz="1800" b="1" i="1" dirty="0" smtClean="0"/>
              <a:t>SOLICITĂRI DICTATE DE MICROCLIMAT</a:t>
            </a:r>
            <a:r>
              <a:rPr lang="ro-RO" sz="1800" b="1" dirty="0" smtClean="0"/>
              <a:t> </a:t>
            </a:r>
            <a:r>
              <a:rPr lang="ro-RO" sz="1800" dirty="0" smtClean="0"/>
              <a:t>- temperatura aerului, viteza curenţilor, umiditatea relativă,  pot influenţa interrelaţiile dintre organism, mediul de muncă fizic, astfel încât organismul să fie pus în situaţia să „lupte” pentru a-şi menţine constantă temperatura</a:t>
            </a:r>
          </a:p>
          <a:p>
            <a:r>
              <a:rPr lang="ro-RO" sz="1800" b="1" dirty="0" smtClean="0"/>
              <a:t>SOLICITARE</a:t>
            </a:r>
            <a:r>
              <a:rPr lang="ro-RO" sz="1800" b="1" i="1" dirty="0" smtClean="0"/>
              <a:t> SENZORIALĂ</a:t>
            </a:r>
            <a:r>
              <a:rPr lang="ro-RO" sz="1800" b="1" dirty="0" smtClean="0"/>
              <a:t> </a:t>
            </a:r>
            <a:r>
              <a:rPr lang="ro-RO" sz="1800" dirty="0" smtClean="0"/>
              <a:t>- solicitarea vizuală şi auditivă,  ambele forme de solicitare influenţează performanţele în muncă</a:t>
            </a:r>
          </a:p>
          <a:p>
            <a:r>
              <a:rPr lang="ro-RO" sz="1800" b="1" i="1" dirty="0" smtClean="0"/>
              <a:t>SOLICITĂRI DATORATE UNOR NOXE </a:t>
            </a:r>
            <a:r>
              <a:rPr lang="ro-RO" sz="1800" i="1" dirty="0" smtClean="0"/>
              <a:t>(fizice sau chimice) care </a:t>
            </a:r>
            <a:r>
              <a:rPr lang="ro-RO" sz="1800" dirty="0" smtClean="0"/>
              <a:t> acţionează negativ asupra stării de sănătate a omului şi în plus antrenează o stare psihică specială asupra oamenilor obligaţi să lucreze în prezenţa lor</a:t>
            </a:r>
          </a:p>
          <a:p>
            <a:pPr marL="365760" lvl="2" indent="-256032">
              <a:spcBef>
                <a:spcPts val="400"/>
              </a:spcBef>
              <a:buClr>
                <a:schemeClr val="accent1"/>
              </a:buClr>
              <a:buSzPct val="68000"/>
              <a:buFont typeface="Wingdings 3"/>
              <a:buChar char=""/>
            </a:pPr>
            <a:r>
              <a:rPr lang="ro-RO" sz="1800" b="1" i="1" dirty="0" smtClean="0"/>
              <a:t>SOLICITAREA NEURO – PSIHICĂ ÎN MUNCĂ </a:t>
            </a:r>
            <a:r>
              <a:rPr lang="ro-RO" sz="1800" b="1" dirty="0" smtClean="0"/>
              <a:t> </a:t>
            </a:r>
            <a:r>
              <a:rPr lang="ro-RO" sz="1800" dirty="0" smtClean="0"/>
              <a:t>este influenţată de  nivelul intelectual, memoria, atenţia, simţul de observaţie, aptitudinea tehnică, simţul cromatic, simţul olfactiv, simţul gustativ, simţul </a:t>
            </a:r>
            <a:r>
              <a:rPr lang="ro-RO" sz="1800" dirty="0" err="1" smtClean="0"/>
              <a:t>kinestezic</a:t>
            </a:r>
            <a:r>
              <a:rPr lang="ro-RO" sz="1800" dirty="0" smtClean="0"/>
              <a:t>, coordonarea ochi – mână, coordonarea ochi – mână – picior, dexteritatea digitală şi dexteritatea manuală</a:t>
            </a:r>
          </a:p>
          <a:p>
            <a:endParaRPr lang="ro-RO" sz="1800" dirty="0"/>
          </a:p>
        </p:txBody>
      </p:sp>
      <p:sp>
        <p:nvSpPr>
          <p:cNvPr id="3" name="Titlu 2"/>
          <p:cNvSpPr>
            <a:spLocks noGrp="1"/>
          </p:cNvSpPr>
          <p:nvPr>
            <p:ph type="title"/>
          </p:nvPr>
        </p:nvSpPr>
        <p:spPr>
          <a:xfrm>
            <a:off x="467544" y="620688"/>
            <a:ext cx="8229600" cy="216024"/>
          </a:xfrm>
        </p:spPr>
        <p:txBody>
          <a:bodyPr>
            <a:normAutofit fontScale="90000"/>
          </a:bodyPr>
          <a:lstStyle/>
          <a:p>
            <a:pPr algn="ctr"/>
            <a:r>
              <a:rPr lang="ro-RO" sz="2700" b="0" dirty="0" smtClean="0"/>
              <a:t>ERGONOMIA MUNCII</a:t>
            </a:r>
            <a:br>
              <a:rPr lang="ro-RO" sz="2700" b="0" dirty="0" smtClean="0"/>
            </a:br>
            <a:r>
              <a:rPr lang="ro-RO" sz="2400" b="0" dirty="0" smtClean="0"/>
              <a:t> </a:t>
            </a:r>
            <a:r>
              <a:rPr lang="ro-RO" sz="2200" b="0" dirty="0" smtClean="0"/>
              <a:t>– SOLICITĂRILE ÎN MUNCĂ -</a:t>
            </a:r>
            <a:br>
              <a:rPr lang="ro-RO" sz="2200" b="0" dirty="0" smtClean="0"/>
            </a:br>
            <a:endParaRPr lang="ro-RO"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052736"/>
            <a:ext cx="8229600" cy="4954555"/>
          </a:xfrm>
        </p:spPr>
        <p:txBody>
          <a:bodyPr>
            <a:noAutofit/>
          </a:bodyPr>
          <a:lstStyle/>
          <a:p>
            <a:pPr>
              <a:buNone/>
            </a:pPr>
            <a:r>
              <a:rPr lang="ro-RO" sz="2000" b="1" i="1" dirty="0" smtClean="0"/>
              <a:t>Este caracterizată printr-o diminuare a capacităţii de muncă şi a rezistenţei.</a:t>
            </a:r>
          </a:p>
          <a:p>
            <a:pPr>
              <a:buNone/>
            </a:pPr>
            <a:r>
              <a:rPr lang="ro-RO" sz="2000" b="1" u="sng" dirty="0" smtClean="0">
                <a:solidFill>
                  <a:schemeClr val="accent3"/>
                </a:solidFill>
              </a:rPr>
              <a:t>OBOSEALA     </a:t>
            </a:r>
          </a:p>
          <a:p>
            <a:r>
              <a:rPr lang="ro-RO" sz="2000" b="1" dirty="0" smtClean="0">
                <a:solidFill>
                  <a:schemeClr val="accent3"/>
                </a:solidFill>
              </a:rPr>
              <a:t>FIZICĂ </a:t>
            </a:r>
            <a:r>
              <a:rPr lang="ro-RO" sz="2000" dirty="0" smtClean="0">
                <a:solidFill>
                  <a:schemeClr val="accent3"/>
                </a:solidFill>
              </a:rPr>
              <a:t> (musculară: statică şi dinamică),  </a:t>
            </a:r>
          </a:p>
          <a:p>
            <a:r>
              <a:rPr lang="ro-RO" sz="2000" b="1" dirty="0" smtClean="0">
                <a:solidFill>
                  <a:schemeClr val="accent3"/>
                </a:solidFill>
              </a:rPr>
              <a:t>NERVOASĂ</a:t>
            </a:r>
            <a:r>
              <a:rPr lang="ro-RO" sz="2000" dirty="0" smtClean="0">
                <a:solidFill>
                  <a:schemeClr val="accent3"/>
                </a:solidFill>
              </a:rPr>
              <a:t>               </a:t>
            </a:r>
          </a:p>
          <a:p>
            <a:r>
              <a:rPr lang="ro-RO" sz="2000" b="1" dirty="0" smtClean="0">
                <a:solidFill>
                  <a:schemeClr val="accent3"/>
                </a:solidFill>
              </a:rPr>
              <a:t>MENTALĂ</a:t>
            </a:r>
            <a:endParaRPr lang="ro-RO" sz="2000" dirty="0" smtClean="0">
              <a:solidFill>
                <a:schemeClr val="accent3"/>
              </a:solidFill>
            </a:endParaRPr>
          </a:p>
          <a:p>
            <a:pPr marL="365125" indent="-4763">
              <a:buNone/>
            </a:pPr>
            <a:r>
              <a:rPr lang="ro-RO" sz="1800" dirty="0" smtClean="0"/>
              <a:t>Oboseala fizică apare atunci când un efort fizic la nivelul muşchiului se menţine timp prelungit cu valori cuprinse între un nivel mediu de solicitare și un nivel de „vârf” al solicitării.</a:t>
            </a:r>
          </a:p>
          <a:p>
            <a:pPr lvl="0">
              <a:buNone/>
            </a:pPr>
            <a:r>
              <a:rPr lang="ro-RO" sz="2000" b="1" dirty="0" smtClean="0">
                <a:solidFill>
                  <a:schemeClr val="accent3"/>
                </a:solidFill>
              </a:rPr>
              <a:t>CONSECINŢELE OBOSELII </a:t>
            </a:r>
          </a:p>
          <a:p>
            <a:pPr lvl="1"/>
            <a:r>
              <a:rPr lang="ro-RO" sz="1400" dirty="0" smtClean="0"/>
              <a:t>accentuarea uzurii, epuizării şi îmbătrânirii premature a organismului;</a:t>
            </a:r>
          </a:p>
          <a:p>
            <a:pPr lvl="1"/>
            <a:r>
              <a:rPr lang="ro-RO" sz="1400" dirty="0" smtClean="0"/>
              <a:t>reducerea atenţiei şi preciziei, a forţei sistemului muscular;</a:t>
            </a:r>
          </a:p>
          <a:p>
            <a:pPr lvl="1"/>
            <a:r>
              <a:rPr lang="ro-RO" sz="1400" dirty="0" smtClean="0"/>
              <a:t>diminuarea randamentului în muncă;</a:t>
            </a:r>
          </a:p>
          <a:p>
            <a:pPr lvl="1"/>
            <a:r>
              <a:rPr lang="ro-RO" sz="1400" dirty="0" smtClean="0"/>
              <a:t>scăderea rezistenţei generale a organismului la diferite boli şi favorizarea declanşării nevrozelor;</a:t>
            </a:r>
          </a:p>
          <a:p>
            <a:pPr lvl="1"/>
            <a:r>
              <a:rPr lang="ro-RO" sz="1400" dirty="0" smtClean="0"/>
              <a:t>creşterea riscului de accidente prin perturbarea funcţională a sistemului nervos.</a:t>
            </a:r>
          </a:p>
          <a:p>
            <a:endParaRPr lang="ro-RO" sz="1400" dirty="0"/>
          </a:p>
        </p:txBody>
      </p:sp>
      <p:sp>
        <p:nvSpPr>
          <p:cNvPr id="3" name="Titlu 2"/>
          <p:cNvSpPr>
            <a:spLocks noGrp="1"/>
          </p:cNvSpPr>
          <p:nvPr>
            <p:ph type="title"/>
          </p:nvPr>
        </p:nvSpPr>
        <p:spPr>
          <a:xfrm>
            <a:off x="457200" y="0"/>
            <a:ext cx="8229600" cy="1417638"/>
          </a:xfrm>
        </p:spPr>
        <p:txBody>
          <a:bodyPr>
            <a:normAutofit/>
          </a:bodyPr>
          <a:lstStyle/>
          <a:p>
            <a:pPr algn="ctr"/>
            <a:r>
              <a:rPr lang="ro-RO" sz="2400" b="0" dirty="0" smtClean="0">
                <a:effectLst>
                  <a:outerShdw blurRad="38100" dist="38100" dir="2700000" algn="tl">
                    <a:srgbClr val="000000">
                      <a:alpha val="43137"/>
                    </a:srgbClr>
                  </a:outerShdw>
                </a:effectLst>
              </a:rPr>
              <a:t>ERGONOMIA MUNCII </a:t>
            </a:r>
            <a:br>
              <a:rPr lang="ro-RO" sz="2400" b="0" dirty="0" smtClean="0">
                <a:effectLst>
                  <a:outerShdw blurRad="38100" dist="38100" dir="2700000" algn="tl">
                    <a:srgbClr val="000000">
                      <a:alpha val="43137"/>
                    </a:srgbClr>
                  </a:outerShdw>
                </a:effectLst>
              </a:rPr>
            </a:br>
            <a:r>
              <a:rPr lang="ro-RO" sz="2000" b="0" dirty="0" smtClean="0">
                <a:effectLst>
                  <a:outerShdw blurRad="38100" dist="38100" dir="2700000" algn="tl">
                    <a:srgbClr val="000000">
                      <a:alpha val="43137"/>
                    </a:srgbClr>
                  </a:outerShdw>
                </a:effectLst>
              </a:rPr>
              <a:t>- OBOSEALA ÎN PROCESUL MUNCII - </a:t>
            </a:r>
            <a:endParaRPr lang="ro-RO" sz="2000" b="0"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62500" lnSpcReduction="20000"/>
          </a:bodyPr>
          <a:lstStyle/>
          <a:p>
            <a:pPr lvl="0">
              <a:lnSpc>
                <a:spcPct val="120000"/>
              </a:lnSpc>
              <a:buNone/>
            </a:pPr>
            <a:r>
              <a:rPr lang="ro-RO" sz="2600" b="1" dirty="0" smtClean="0">
                <a:solidFill>
                  <a:schemeClr val="accent3"/>
                </a:solidFill>
              </a:rPr>
              <a:t>PREVENIREA ŞI REDUCEREA OBOSELII</a:t>
            </a:r>
          </a:p>
          <a:p>
            <a:pPr lvl="0">
              <a:lnSpc>
                <a:spcPct val="120000"/>
              </a:lnSpc>
            </a:pPr>
            <a:r>
              <a:rPr lang="ro-RO" sz="2600" dirty="0" smtClean="0"/>
              <a:t>organizarea raţională a procesului de producţie si de munca prin  evidenţierea componentelor statice ale muncii, a solicitărilor fizice şi psihice intense, timp prelungit, a manipulărilor frecvente peste limitele admise etc.;</a:t>
            </a:r>
          </a:p>
          <a:p>
            <a:pPr lvl="0">
              <a:lnSpc>
                <a:spcPct val="120000"/>
              </a:lnSpc>
            </a:pPr>
            <a:r>
              <a:rPr lang="ro-RO" sz="2600" dirty="0" smtClean="0"/>
              <a:t>optimizarea metodei de muncă, aplicarea principiilor şi regulilor practice ale economiei de mişcări;</a:t>
            </a:r>
          </a:p>
          <a:p>
            <a:pPr lvl="0">
              <a:lnSpc>
                <a:spcPct val="120000"/>
              </a:lnSpc>
            </a:pPr>
            <a:r>
              <a:rPr lang="ro-RO" sz="2600" dirty="0" smtClean="0"/>
              <a:t>optimizarea factorilor mediului fizic de muncă şi a  ambianţei psihosociale;</a:t>
            </a:r>
          </a:p>
          <a:p>
            <a:pPr lvl="0">
              <a:lnSpc>
                <a:spcPct val="120000"/>
              </a:lnSpc>
            </a:pPr>
            <a:r>
              <a:rPr lang="ro-RO" sz="2600" dirty="0" smtClean="0"/>
              <a:t>dimensionarea mijloacelor de muncă în funcţie de dimensiunile antropometrice şi poziţia de lucru;</a:t>
            </a:r>
          </a:p>
          <a:p>
            <a:pPr lvl="0">
              <a:lnSpc>
                <a:spcPct val="120000"/>
              </a:lnSpc>
            </a:pPr>
            <a:r>
              <a:rPr lang="ro-RO" sz="2600" dirty="0" smtClean="0"/>
              <a:t>evitarea monotoniei de lucru;</a:t>
            </a:r>
          </a:p>
          <a:p>
            <a:pPr lvl="0">
              <a:lnSpc>
                <a:spcPct val="120000"/>
              </a:lnSpc>
            </a:pPr>
            <a:r>
              <a:rPr lang="ro-RO" sz="2600" dirty="0" smtClean="0"/>
              <a:t>asigurarea securităţii muncii;</a:t>
            </a:r>
          </a:p>
          <a:p>
            <a:pPr lvl="0">
              <a:lnSpc>
                <a:spcPct val="120000"/>
              </a:lnSpc>
            </a:pPr>
            <a:r>
              <a:rPr lang="ro-RO" sz="2600" dirty="0" smtClean="0"/>
              <a:t>stabilirea unui regim raţional al pauzelor în timpul muncii şi alternarea optimă a schimburilor de muncă.</a:t>
            </a:r>
          </a:p>
          <a:p>
            <a:endParaRPr lang="ro-RO" dirty="0"/>
          </a:p>
        </p:txBody>
      </p:sp>
      <p:sp>
        <p:nvSpPr>
          <p:cNvPr id="3" name="Titlu 2"/>
          <p:cNvSpPr>
            <a:spLocks noGrp="1"/>
          </p:cNvSpPr>
          <p:nvPr>
            <p:ph type="title"/>
          </p:nvPr>
        </p:nvSpPr>
        <p:spPr/>
        <p:txBody>
          <a:bodyPr>
            <a:normAutofit/>
          </a:bodyPr>
          <a:lstStyle/>
          <a:p>
            <a:pPr algn="ctr"/>
            <a:r>
              <a:rPr lang="ro-RO" sz="2400" b="0" dirty="0" smtClean="0">
                <a:effectLst>
                  <a:outerShdw blurRad="38100" dist="38100" dir="2700000" algn="tl">
                    <a:srgbClr val="000000">
                      <a:alpha val="43137"/>
                    </a:srgbClr>
                  </a:outerShdw>
                </a:effectLst>
              </a:rPr>
              <a:t>ERGONOMIA MUNCII </a:t>
            </a:r>
            <a:br>
              <a:rPr lang="ro-RO" sz="2400" b="0" dirty="0" smtClean="0">
                <a:effectLst>
                  <a:outerShdw blurRad="38100" dist="38100" dir="2700000" algn="tl">
                    <a:srgbClr val="000000">
                      <a:alpha val="43137"/>
                    </a:srgbClr>
                  </a:outerShdw>
                </a:effectLst>
              </a:rPr>
            </a:br>
            <a:r>
              <a:rPr lang="ro-RO" sz="2000" b="0" dirty="0" smtClean="0">
                <a:effectLst>
                  <a:outerShdw blurRad="38100" dist="38100" dir="2700000" algn="tl">
                    <a:srgbClr val="000000">
                      <a:alpha val="43137"/>
                    </a:srgbClr>
                  </a:outerShdw>
                </a:effectLst>
              </a:rPr>
              <a:t>– OBOSEALA ÎN PROCESUL MUNCII -</a:t>
            </a:r>
            <a:endParaRPr lang="ro-RO" sz="2000" b="0" dirty="0">
              <a:effectLst>
                <a:outerShdw blurRad="38100" dist="38100" dir="2700000" algn="tl">
                  <a:srgbClr val="000000">
                    <a:alpha val="43137"/>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268760"/>
            <a:ext cx="8229600" cy="4968552"/>
          </a:xfrm>
        </p:spPr>
        <p:txBody>
          <a:bodyPr>
            <a:noAutofit/>
          </a:bodyPr>
          <a:lstStyle/>
          <a:p>
            <a:pPr marL="87313" indent="0" algn="just">
              <a:buNone/>
            </a:pPr>
            <a:r>
              <a:rPr lang="ro-RO" sz="2000" b="1" i="1" dirty="0" smtClean="0"/>
              <a:t>Prevenirea şi reducerea consecinţelor afecţiunilor </a:t>
            </a:r>
            <a:r>
              <a:rPr lang="ro-RO" sz="2000" b="1" i="1" dirty="0" err="1" smtClean="0"/>
              <a:t>musculo-</a:t>
            </a:r>
            <a:r>
              <a:rPr lang="ro-RO" sz="2000" b="1" i="1" dirty="0" smtClean="0"/>
              <a:t> scheletice</a:t>
            </a:r>
            <a:r>
              <a:rPr lang="ro-RO" sz="2000" dirty="0" smtClean="0"/>
              <a:t> </a:t>
            </a:r>
            <a:r>
              <a:rPr lang="ro-RO" sz="2000" b="1" i="1" dirty="0" smtClean="0"/>
              <a:t>implică luarea de măsuri </a:t>
            </a:r>
            <a:r>
              <a:rPr lang="ro-RO" sz="2000" dirty="0" smtClean="0"/>
              <a:t>de organizare ergonomică a muncii  </a:t>
            </a:r>
            <a:r>
              <a:rPr lang="ro-RO" sz="2000" b="1" u="sng" dirty="0" smtClean="0"/>
              <a:t>în</a:t>
            </a:r>
            <a:r>
              <a:rPr lang="ro-RO" sz="2000" u="sng" dirty="0" smtClean="0"/>
              <a:t> </a:t>
            </a:r>
            <a:r>
              <a:rPr lang="ro-RO" sz="2000" b="1" u="sng" dirty="0" smtClean="0"/>
              <a:t>două direcții </a:t>
            </a:r>
            <a:r>
              <a:rPr lang="ro-RO" sz="2000" dirty="0" smtClean="0"/>
              <a:t>:</a:t>
            </a:r>
          </a:p>
          <a:p>
            <a:pPr lvl="1"/>
            <a:r>
              <a:rPr lang="ro-RO" sz="2000" b="1" i="1" dirty="0" smtClean="0"/>
              <a:t>găsirea de soluţii </a:t>
            </a:r>
            <a:r>
              <a:rPr lang="ro-RO" sz="2000" dirty="0" smtClean="0"/>
              <a:t>în ceea ce priveşte reducerea la maximum a solicitărilor fizice dictate de munca propriu-zisă, </a:t>
            </a:r>
            <a:r>
              <a:rPr lang="ro-RO" sz="2000" dirty="0" err="1" smtClean="0"/>
              <a:t>posturalitate</a:t>
            </a:r>
            <a:r>
              <a:rPr lang="ro-RO" sz="2000" dirty="0" smtClean="0"/>
              <a:t>, manipulări de greutăţi însemnate, etc.;</a:t>
            </a:r>
          </a:p>
          <a:p>
            <a:pPr lvl="1"/>
            <a:r>
              <a:rPr lang="ro-RO" sz="2000" b="1" i="1" dirty="0" smtClean="0"/>
              <a:t>stabilirea cerinţelor </a:t>
            </a:r>
            <a:r>
              <a:rPr lang="ro-RO" sz="2000" dirty="0" smtClean="0"/>
              <a:t>ergonomice specifice mediului de muncă, având în vedere influenţa acestor factori asupra stării de sănătate a lucrătorilor.</a:t>
            </a:r>
          </a:p>
          <a:p>
            <a:pPr lvl="1"/>
            <a:endParaRPr lang="ro-RO" sz="2400" dirty="0" smtClean="0"/>
          </a:p>
          <a:p>
            <a:pPr algn="ctr">
              <a:buNone/>
            </a:pPr>
            <a:r>
              <a:rPr lang="ro-RO" sz="2400" i="1" dirty="0" smtClean="0">
                <a:solidFill>
                  <a:schemeClr val="accent3"/>
                </a:solidFill>
              </a:rPr>
              <a:t>  </a:t>
            </a:r>
            <a:r>
              <a:rPr lang="ro-RO" sz="2400" b="1" i="1" dirty="0" smtClean="0">
                <a:solidFill>
                  <a:schemeClr val="accent3"/>
                </a:solidFill>
              </a:rPr>
              <a:t>”Munca pe care o </a:t>
            </a:r>
            <a:r>
              <a:rPr lang="ro-RO" sz="2400" b="1" i="1" dirty="0" err="1" smtClean="0">
                <a:solidFill>
                  <a:schemeClr val="accent3"/>
                </a:solidFill>
              </a:rPr>
              <a:t>indeplinim</a:t>
            </a:r>
            <a:r>
              <a:rPr lang="ro-RO" sz="2400" b="1" i="1" dirty="0" smtClean="0">
                <a:solidFill>
                  <a:schemeClr val="accent3"/>
                </a:solidFill>
              </a:rPr>
              <a:t> cu plăcere  ne scapă de truda ei iar omul potrivit la locul potrivit crește randamentul și  reduce riscurile ! ”</a:t>
            </a:r>
            <a:r>
              <a:rPr lang="ro-RO" sz="2400" i="1" dirty="0" smtClean="0">
                <a:solidFill>
                  <a:schemeClr val="accent3"/>
                </a:solidFill>
              </a:rPr>
              <a:t/>
            </a:r>
            <a:br>
              <a:rPr lang="ro-RO" sz="2400" i="1" dirty="0" smtClean="0">
                <a:solidFill>
                  <a:schemeClr val="accent3"/>
                </a:solidFill>
              </a:rPr>
            </a:br>
            <a:endParaRPr lang="ro-RO" sz="2400" i="1" dirty="0">
              <a:solidFill>
                <a:schemeClr val="accent3"/>
              </a:solidFill>
            </a:endParaRPr>
          </a:p>
        </p:txBody>
      </p:sp>
      <p:sp>
        <p:nvSpPr>
          <p:cNvPr id="3" name="Titlu 2"/>
          <p:cNvSpPr>
            <a:spLocks noGrp="1"/>
          </p:cNvSpPr>
          <p:nvPr>
            <p:ph type="title"/>
          </p:nvPr>
        </p:nvSpPr>
        <p:spPr>
          <a:xfrm>
            <a:off x="457200" y="274638"/>
            <a:ext cx="8229600" cy="922114"/>
          </a:xfrm>
          <a:ln>
            <a:solidFill>
              <a:srgbClr val="FF0000"/>
            </a:solidFill>
          </a:ln>
        </p:spPr>
        <p:txBody>
          <a:bodyPr>
            <a:normAutofit/>
          </a:bodyPr>
          <a:lstStyle/>
          <a:p>
            <a:pPr algn="ctr"/>
            <a:r>
              <a:rPr lang="ro-RO" sz="2400" dirty="0" smtClean="0">
                <a:effectLst>
                  <a:outerShdw blurRad="38100" dist="38100" dir="2700000" algn="tl">
                    <a:srgbClr val="000000">
                      <a:alpha val="43137"/>
                    </a:srgbClr>
                  </a:outerShdw>
                </a:effectLst>
              </a:rPr>
              <a:t>CONCLUZII</a:t>
            </a:r>
            <a:endParaRPr lang="ro-RO" sz="24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484784"/>
            <a:ext cx="8229600" cy="4522507"/>
          </a:xfrm>
        </p:spPr>
        <p:txBody>
          <a:bodyPr>
            <a:noAutofit/>
          </a:bodyPr>
          <a:lstStyle/>
          <a:p>
            <a:r>
              <a:rPr lang="ro-RO" sz="2400" b="1" dirty="0" smtClean="0"/>
              <a:t>Peste 200 de boli  </a:t>
            </a:r>
            <a:r>
              <a:rPr lang="ro-RO" sz="2400" dirty="0" smtClean="0"/>
              <a:t>ce implică nervii și vasele de sânge, tendoanele, mușchii și structurile de susținere ale corpului și care compromit  funcția lor;</a:t>
            </a:r>
          </a:p>
          <a:p>
            <a:r>
              <a:rPr lang="ro-RO" sz="2400" b="1" dirty="0" smtClean="0"/>
              <a:t>Costul tulburărilor  </a:t>
            </a:r>
            <a:r>
              <a:rPr lang="ro-RO" sz="2400" dirty="0" smtClean="0"/>
              <a:t>musculo-scheletice legate de muncă între </a:t>
            </a:r>
            <a:r>
              <a:rPr lang="ro-RO" sz="2400" b="1" dirty="0" smtClean="0"/>
              <a:t>0,5% și 2% din produsul național brut</a:t>
            </a:r>
            <a:r>
              <a:rPr lang="ro-RO" sz="2400" dirty="0" smtClean="0"/>
              <a:t>.</a:t>
            </a:r>
          </a:p>
          <a:p>
            <a:pPr>
              <a:buNone/>
            </a:pPr>
            <a:endParaRPr lang="ro-RO" sz="2400" dirty="0" smtClean="0"/>
          </a:p>
          <a:p>
            <a:r>
              <a:rPr lang="ro-RO" sz="2400" b="1" u="sng" dirty="0" smtClean="0"/>
              <a:t>Simptome</a:t>
            </a:r>
            <a:r>
              <a:rPr lang="ro-RO" sz="2400" dirty="0" smtClean="0"/>
              <a:t> :</a:t>
            </a:r>
          </a:p>
          <a:p>
            <a:pPr lvl="1"/>
            <a:r>
              <a:rPr lang="ro-RO" sz="2000" b="1" i="1" dirty="0" smtClean="0"/>
              <a:t>disconfort și dureri minore</a:t>
            </a:r>
            <a:r>
              <a:rPr lang="ro-RO" sz="2000" i="1" dirty="0" smtClean="0"/>
              <a:t> </a:t>
            </a:r>
            <a:r>
              <a:rPr lang="ro-RO" sz="2000" dirty="0" smtClean="0"/>
              <a:t>;</a:t>
            </a:r>
          </a:p>
          <a:p>
            <a:pPr lvl="1"/>
            <a:r>
              <a:rPr lang="ro-RO" sz="2000" b="1" i="1" dirty="0" smtClean="0"/>
              <a:t>afecțiuni medicale mai grave </a:t>
            </a:r>
            <a:r>
              <a:rPr lang="ro-RO" sz="2000" dirty="0" smtClean="0"/>
              <a:t>care pot pune probleme majore de sănătate şi care contribuie la </a:t>
            </a:r>
            <a:r>
              <a:rPr lang="ro-RO" sz="2000" dirty="0" err="1" smtClean="0"/>
              <a:t>scaderea</a:t>
            </a:r>
            <a:r>
              <a:rPr lang="ro-RO" sz="2000" dirty="0" smtClean="0"/>
              <a:t> capacităţii de muncă ca urmare a  disfuncţiilor funcţionale produse.</a:t>
            </a:r>
          </a:p>
          <a:p>
            <a:endParaRPr lang="ro-RO" sz="2400" dirty="0"/>
          </a:p>
        </p:txBody>
      </p:sp>
      <p:sp>
        <p:nvSpPr>
          <p:cNvPr id="2" name="Titlu 1"/>
          <p:cNvSpPr>
            <a:spLocks noGrp="1"/>
          </p:cNvSpPr>
          <p:nvPr>
            <p:ph type="title"/>
          </p:nvPr>
        </p:nvSpPr>
        <p:spPr>
          <a:ln>
            <a:solidFill>
              <a:srgbClr val="FF0000"/>
            </a:solidFill>
          </a:ln>
        </p:spPr>
        <p:txBody>
          <a:bodyPr>
            <a:normAutofit/>
          </a:bodyPr>
          <a:lstStyle/>
          <a:p>
            <a:pPr algn="ctr"/>
            <a:r>
              <a:rPr lang="ro-RO" sz="2400" dirty="0" smtClean="0"/>
              <a:t>AFECȚIUNI MUSCULO-SCHELETICE</a:t>
            </a:r>
            <a:endParaRPr lang="ro-RO"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1268760"/>
            <a:ext cx="8229600" cy="4738531"/>
          </a:xfrm>
        </p:spPr>
        <p:txBody>
          <a:bodyPr>
            <a:noAutofit/>
          </a:bodyPr>
          <a:lstStyle/>
          <a:p>
            <a:r>
              <a:rPr lang="ro-RO" sz="2400" dirty="0" smtClean="0"/>
              <a:t>Reprezintă una  dintre cele mai comune cauze raportate pentru boli asociate cu locul de muncă.  Deşi persoanele care suferă de AMS sunt în continuare capabile să fie productive la locul de muncă, multe părăsesc prematur piaţa muncii din cauza problemelor de sănătate. </a:t>
            </a:r>
          </a:p>
          <a:p>
            <a:pPr>
              <a:buNone/>
            </a:pPr>
            <a:r>
              <a:rPr lang="ro-RO" sz="2400" b="1" dirty="0" smtClean="0"/>
              <a:t>Statistica</a:t>
            </a:r>
            <a:r>
              <a:rPr lang="ro-RO" sz="2400" dirty="0" smtClean="0"/>
              <a:t> ne spune ca ……………</a:t>
            </a:r>
          </a:p>
          <a:p>
            <a:pPr>
              <a:spcBef>
                <a:spcPts val="1200"/>
              </a:spcBef>
              <a:buFont typeface="Wingdings" pitchFamily="2" charset="2"/>
              <a:buChar char="v"/>
            </a:pPr>
            <a:r>
              <a:rPr lang="ro-RO" sz="1800" dirty="0" smtClean="0"/>
              <a:t>aproximativ 22% din zilele de absență de la lucru se datorează afecțiunilor </a:t>
            </a:r>
            <a:r>
              <a:rPr lang="ro-RO" sz="1800" dirty="0" err="1" smtClean="0"/>
              <a:t>musculoscheletice</a:t>
            </a:r>
            <a:r>
              <a:rPr lang="ro-RO" sz="1800" dirty="0" smtClean="0"/>
              <a:t> ca urmare a efortului fizic;</a:t>
            </a:r>
          </a:p>
          <a:p>
            <a:pPr lvl="0">
              <a:buFont typeface="Wingdings" pitchFamily="2" charset="2"/>
              <a:buChar char="v"/>
            </a:pPr>
            <a:r>
              <a:rPr lang="ro-RO" sz="1800" dirty="0" smtClean="0"/>
              <a:t>aproximativ 42% dintre angajaţii români acuză anual dureri de spate ca urmare a </a:t>
            </a:r>
            <a:r>
              <a:rPr lang="ro-RO" sz="1800" dirty="0" err="1" smtClean="0"/>
              <a:t>conditiilor</a:t>
            </a:r>
            <a:r>
              <a:rPr lang="ro-RO" sz="1800" dirty="0" smtClean="0"/>
              <a:t> de muncă;</a:t>
            </a:r>
          </a:p>
          <a:p>
            <a:pPr lvl="0">
              <a:buFont typeface="Wingdings" pitchFamily="2" charset="2"/>
              <a:buChar char="v"/>
            </a:pPr>
            <a:r>
              <a:rPr lang="ro-RO" sz="1800" dirty="0" smtClean="0"/>
              <a:t>aproximativ 30% dintre </a:t>
            </a:r>
            <a:r>
              <a:rPr lang="ro-RO" sz="1800" dirty="0" err="1" smtClean="0"/>
              <a:t>angajatii</a:t>
            </a:r>
            <a:r>
              <a:rPr lang="ro-RO" sz="1800" dirty="0" smtClean="0"/>
              <a:t> români acuza dureri musculare la nivelul </a:t>
            </a:r>
            <a:r>
              <a:rPr lang="ro-RO" sz="1800" dirty="0" err="1" smtClean="0"/>
              <a:t>gîtului</a:t>
            </a:r>
            <a:r>
              <a:rPr lang="ro-RO" sz="1800" dirty="0" smtClean="0"/>
              <a:t>, umerilor şi membrelor superioare. </a:t>
            </a:r>
          </a:p>
          <a:p>
            <a:endParaRPr lang="ro-RO" sz="2400" dirty="0"/>
          </a:p>
        </p:txBody>
      </p:sp>
      <p:sp>
        <p:nvSpPr>
          <p:cNvPr id="2" name="Titlu 1"/>
          <p:cNvSpPr>
            <a:spLocks noGrp="1"/>
          </p:cNvSpPr>
          <p:nvPr>
            <p:ph type="title"/>
          </p:nvPr>
        </p:nvSpPr>
        <p:spPr>
          <a:xfrm>
            <a:off x="457200" y="274638"/>
            <a:ext cx="8229600" cy="994122"/>
          </a:xfrm>
        </p:spPr>
        <p:txBody>
          <a:bodyPr>
            <a:normAutofit/>
          </a:bodyPr>
          <a:lstStyle/>
          <a:p>
            <a:pPr algn="ctr"/>
            <a:r>
              <a:rPr lang="ro-RO" sz="2400" dirty="0" smtClean="0"/>
              <a:t>AFECŢIUNI MUSCULO-SCHELETICE ÎN ROMÂNIA </a:t>
            </a:r>
            <a:endParaRPr lang="ro-RO"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196752"/>
            <a:ext cx="8229600" cy="5328592"/>
          </a:xfrm>
        </p:spPr>
        <p:txBody>
          <a:bodyPr>
            <a:normAutofit fontScale="62500" lnSpcReduction="20000"/>
          </a:bodyPr>
          <a:lstStyle/>
          <a:p>
            <a:pPr marL="0" indent="0" algn="ctr">
              <a:lnSpc>
                <a:spcPct val="120000"/>
              </a:lnSpc>
              <a:buNone/>
            </a:pPr>
            <a:r>
              <a:rPr lang="ro-RO" sz="3400" b="1" dirty="0" smtClean="0"/>
              <a:t>Structurile aparatului locomotor </a:t>
            </a:r>
            <a:r>
              <a:rPr lang="ro-RO" sz="3400" b="1" u="sng" dirty="0" smtClean="0"/>
              <a:t>se deteriorează  </a:t>
            </a:r>
            <a:r>
              <a:rPr lang="ro-RO" sz="3400" b="1" dirty="0" smtClean="0"/>
              <a:t>atunci când sunt supuse unei suprasolicitări sau „contracţii mecanice excesive” în raport cu posibilităţile lor naturale de rezistenţă</a:t>
            </a:r>
          </a:p>
          <a:p>
            <a:pPr lvl="0">
              <a:lnSpc>
                <a:spcPct val="120000"/>
              </a:lnSpc>
            </a:pPr>
            <a:r>
              <a:rPr lang="ro-RO" sz="3400" b="1" dirty="0" smtClean="0"/>
              <a:t>ţesutul osos </a:t>
            </a:r>
            <a:r>
              <a:rPr lang="ro-RO" sz="3400" dirty="0" err="1" smtClean="0"/>
              <a:t>-sediul</a:t>
            </a:r>
            <a:r>
              <a:rPr lang="ro-RO" sz="3400" dirty="0" smtClean="0"/>
              <a:t> fracturilor „de oboseală”;</a:t>
            </a:r>
          </a:p>
          <a:p>
            <a:pPr lvl="0">
              <a:lnSpc>
                <a:spcPct val="120000"/>
              </a:lnSpc>
            </a:pPr>
            <a:r>
              <a:rPr lang="ro-RO" sz="3400" b="1" dirty="0" smtClean="0"/>
              <a:t>articulaţiile</a:t>
            </a:r>
            <a:r>
              <a:rPr lang="ro-RO" sz="3400" dirty="0" smtClean="0"/>
              <a:t> - se deteriorează şi devin mai precoce artrozice;</a:t>
            </a:r>
          </a:p>
          <a:p>
            <a:pPr lvl="0">
              <a:lnSpc>
                <a:spcPct val="120000"/>
              </a:lnSpc>
            </a:pPr>
            <a:r>
              <a:rPr lang="ro-RO" sz="3400" b="1" dirty="0" smtClean="0"/>
              <a:t>vasele sanguine </a:t>
            </a:r>
            <a:r>
              <a:rPr lang="ro-RO" sz="3400" dirty="0" err="1" smtClean="0"/>
              <a:t>-sub</a:t>
            </a:r>
            <a:r>
              <a:rPr lang="ro-RO" sz="3400" dirty="0" smtClean="0"/>
              <a:t> efectul frigului şi al vibraţiilor reacţionează prin vasoconstricţie  si prin leziuni </a:t>
            </a:r>
            <a:r>
              <a:rPr lang="ro-RO" sz="3400" dirty="0" err="1" smtClean="0"/>
              <a:t>contuzive</a:t>
            </a:r>
            <a:r>
              <a:rPr lang="ro-RO" sz="3400" dirty="0" smtClean="0"/>
              <a:t> repetitive, devin anevrismale şi/sau se </a:t>
            </a:r>
            <a:r>
              <a:rPr lang="ro-RO" sz="3400" dirty="0" err="1" smtClean="0"/>
              <a:t>trombozează</a:t>
            </a:r>
            <a:r>
              <a:rPr lang="ro-RO" sz="3400" dirty="0" smtClean="0"/>
              <a:t> </a:t>
            </a:r>
            <a:r>
              <a:rPr lang="ro-RO" sz="3200" dirty="0" smtClean="0"/>
              <a:t>;</a:t>
            </a:r>
          </a:p>
          <a:p>
            <a:pPr lvl="0">
              <a:lnSpc>
                <a:spcPct val="120000"/>
              </a:lnSpc>
            </a:pPr>
            <a:r>
              <a:rPr lang="ro-RO" sz="3400" b="1" dirty="0" smtClean="0"/>
              <a:t>trunchiurile nervoase </a:t>
            </a:r>
            <a:r>
              <a:rPr lang="ro-RO" sz="3400" dirty="0" smtClean="0"/>
              <a:t>iritate sau comprimate la trecerea prin </a:t>
            </a:r>
            <a:r>
              <a:rPr lang="ro-RO" sz="3400" dirty="0" err="1" smtClean="0"/>
              <a:t>defilee</a:t>
            </a:r>
            <a:r>
              <a:rPr lang="ro-RO" sz="3400" dirty="0" smtClean="0"/>
              <a:t> anatomice inextensibile, determină dureri şi </a:t>
            </a:r>
            <a:r>
              <a:rPr lang="ro-RO" sz="3400" dirty="0" err="1" smtClean="0"/>
              <a:t>disestezii</a:t>
            </a:r>
            <a:r>
              <a:rPr lang="ro-RO" sz="3400" dirty="0" smtClean="0"/>
              <a:t> caracteristice sindroamelor </a:t>
            </a:r>
            <a:r>
              <a:rPr lang="ro-RO" sz="3400" dirty="0" err="1" smtClean="0"/>
              <a:t>canalare</a:t>
            </a:r>
            <a:r>
              <a:rPr lang="ro-RO" sz="3400" dirty="0" smtClean="0"/>
              <a:t>;</a:t>
            </a:r>
          </a:p>
          <a:p>
            <a:pPr lvl="0">
              <a:lnSpc>
                <a:spcPct val="120000"/>
              </a:lnSpc>
            </a:pPr>
            <a:r>
              <a:rPr lang="ro-RO" sz="3400" b="1" dirty="0" smtClean="0"/>
              <a:t>tendoanele şi tecile lor </a:t>
            </a:r>
            <a:r>
              <a:rPr lang="ro-RO" sz="3400" dirty="0" smtClean="0"/>
              <a:t>pot suferi inflamaţii (tendinite, tenosinovite);</a:t>
            </a:r>
          </a:p>
          <a:p>
            <a:pPr lvl="0">
              <a:lnSpc>
                <a:spcPct val="120000"/>
              </a:lnSpc>
            </a:pPr>
            <a:r>
              <a:rPr lang="ro-RO" sz="3400" b="1" dirty="0" smtClean="0"/>
              <a:t>bursele seroase </a:t>
            </a:r>
            <a:r>
              <a:rPr lang="ro-RO" sz="3400" dirty="0" smtClean="0"/>
              <a:t>dezvoltă sinovite sau higroma.</a:t>
            </a:r>
          </a:p>
          <a:p>
            <a:endParaRPr lang="ro-RO" sz="3200" dirty="0"/>
          </a:p>
        </p:txBody>
      </p:sp>
      <p:sp>
        <p:nvSpPr>
          <p:cNvPr id="3" name="Titlu 2"/>
          <p:cNvSpPr>
            <a:spLocks noGrp="1"/>
          </p:cNvSpPr>
          <p:nvPr>
            <p:ph type="title"/>
          </p:nvPr>
        </p:nvSpPr>
        <p:spPr>
          <a:xfrm>
            <a:off x="457200" y="274638"/>
            <a:ext cx="8229600" cy="850106"/>
          </a:xfrm>
        </p:spPr>
        <p:txBody>
          <a:bodyPr>
            <a:normAutofit/>
          </a:bodyPr>
          <a:lstStyle/>
          <a:p>
            <a:pPr algn="ctr"/>
            <a:r>
              <a:rPr lang="ro-RO" sz="2400" b="0" dirty="0" smtClean="0"/>
              <a:t>TULBURĂRI MUSCULO–SCHELETICE</a:t>
            </a:r>
            <a:endParaRPr lang="ro-RO" sz="24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0000" lnSpcReduction="20000"/>
          </a:bodyPr>
          <a:lstStyle/>
          <a:p>
            <a:pPr marL="87313" lvl="0" indent="0">
              <a:buNone/>
            </a:pPr>
            <a:r>
              <a:rPr lang="ro-RO" sz="2400" b="1" dirty="0" smtClean="0"/>
              <a:t>FACTORII DE RISC “BIOMECANIC”</a:t>
            </a:r>
            <a:r>
              <a:rPr lang="ro-RO" sz="2400" dirty="0" smtClean="0"/>
              <a:t> specifici postului de lucru analizaţi în relaţia expunere-simptomatologie </a:t>
            </a:r>
            <a:r>
              <a:rPr lang="ro-RO" sz="2400" dirty="0" err="1" smtClean="0"/>
              <a:t>musculo-osteo-articulară</a:t>
            </a:r>
            <a:r>
              <a:rPr lang="ro-RO" sz="2400" dirty="0" smtClean="0"/>
              <a:t> :</a:t>
            </a:r>
          </a:p>
          <a:p>
            <a:pPr lvl="0"/>
            <a:r>
              <a:rPr lang="ro-RO" sz="2400" b="1" dirty="0" smtClean="0"/>
              <a:t>forţă musculară (efort) </a:t>
            </a:r>
            <a:r>
              <a:rPr lang="ro-RO" sz="2400" dirty="0" smtClean="0"/>
              <a:t>depusă în timpul muncii care suprasolicită mușchii, tendoanele, ligamentele și articulațiile, cresc nevoile energetice ale organismului și măresc posibilitatea de afectare a unor anumite părți ale corpului (MANIPULAREA unor obiecte grele presupune depunerea unui efort puternic iar sarcinile mai </a:t>
            </a:r>
            <a:r>
              <a:rPr lang="ro-RO" sz="2400" dirty="0" err="1" smtClean="0"/>
              <a:t>usoare</a:t>
            </a:r>
            <a:r>
              <a:rPr lang="ro-RO" sz="2400" dirty="0" smtClean="0"/>
              <a:t> pot provoca leziuni daca sunt </a:t>
            </a:r>
            <a:r>
              <a:rPr lang="ro-RO" sz="2400" dirty="0" err="1" smtClean="0"/>
              <a:t>mentinute</a:t>
            </a:r>
            <a:r>
              <a:rPr lang="ro-RO" sz="2400" dirty="0" smtClean="0"/>
              <a:t> pe o perioada lunga);</a:t>
            </a:r>
          </a:p>
          <a:p>
            <a:r>
              <a:rPr lang="ro-RO" sz="2400" b="1" dirty="0" smtClean="0"/>
              <a:t>postura (poziţie</a:t>
            </a:r>
            <a:r>
              <a:rPr lang="ro-RO" sz="2400" dirty="0" smtClean="0"/>
              <a:t>) angulara: a segmentelor membrului superior, coloana vertebrala în timpul muncii (orice poziție a corpului poate provoca disconfort și oboseală dacă este menținută pentru perioade lungi de timp);</a:t>
            </a:r>
          </a:p>
          <a:p>
            <a:pPr lvl="0"/>
            <a:r>
              <a:rPr lang="ro-RO" sz="2400" b="1" dirty="0" smtClean="0"/>
              <a:t>repetiţia sau </a:t>
            </a:r>
            <a:r>
              <a:rPr lang="ro-RO" sz="2400" b="1" dirty="0" err="1" smtClean="0"/>
              <a:t>acceleratia</a:t>
            </a:r>
            <a:r>
              <a:rPr lang="ro-RO" sz="2400" b="1" dirty="0" smtClean="0"/>
              <a:t> </a:t>
            </a:r>
            <a:r>
              <a:rPr lang="ro-RO" sz="2400" dirty="0" smtClean="0"/>
              <a:t>mişcărilor segmentare </a:t>
            </a:r>
          </a:p>
          <a:p>
            <a:pPr marL="722313" lvl="1" indent="-330200">
              <a:buFont typeface="Wingdings" pitchFamily="2" charset="2"/>
              <a:buChar char="v"/>
            </a:pPr>
            <a:r>
              <a:rPr lang="ro-RO" sz="2000" dirty="0" smtClean="0"/>
              <a:t>periculoase când implică aceleași articulații și grupuri musculare de mai multe ori</a:t>
            </a:r>
          </a:p>
          <a:p>
            <a:pPr marL="722313" lvl="1" indent="-330200">
              <a:buFont typeface="Wingdings" pitchFamily="2" charset="2"/>
              <a:buChar char="v"/>
            </a:pPr>
            <a:r>
              <a:rPr lang="ro-RO" sz="2000" dirty="0" smtClean="0"/>
              <a:t>periculoase când  aceeași mișcare este </a:t>
            </a:r>
            <a:r>
              <a:rPr lang="ro-RO" sz="2000" dirty="0" err="1" smtClean="0"/>
              <a:t>facută</a:t>
            </a:r>
            <a:r>
              <a:rPr lang="ro-RO" sz="2000" dirty="0" smtClean="0"/>
              <a:t> prea des, prea repede și prea mult timp</a:t>
            </a:r>
            <a:endParaRPr lang="ro-RO" sz="2400" dirty="0" smtClean="0"/>
          </a:p>
          <a:p>
            <a:r>
              <a:rPr lang="ro-RO" sz="2400" b="1" dirty="0" smtClean="0"/>
              <a:t>stresul de contact </a:t>
            </a:r>
            <a:r>
              <a:rPr lang="ro-RO" sz="2400" dirty="0" smtClean="0"/>
              <a:t>- apare atunci </a:t>
            </a:r>
            <a:r>
              <a:rPr lang="ro-RO" sz="2400" dirty="0" err="1" smtClean="0"/>
              <a:t>cand</a:t>
            </a:r>
            <a:r>
              <a:rPr lang="ro-RO" sz="2400" dirty="0" smtClean="0"/>
              <a:t> o anumita parte a corpului vine în contact cu obiecte tari sau </a:t>
            </a:r>
            <a:r>
              <a:rPr lang="ro-RO" sz="2400" dirty="0" err="1" smtClean="0"/>
              <a:t>ascutite</a:t>
            </a:r>
            <a:r>
              <a:rPr lang="ro-RO" sz="2400" dirty="0" smtClean="0"/>
              <a:t> si poate duce la leziuni ale nervilor sau </a:t>
            </a:r>
            <a:r>
              <a:rPr lang="ro-RO" sz="2400" dirty="0" err="1" smtClean="0"/>
              <a:t>tesuturilor</a:t>
            </a:r>
            <a:endParaRPr lang="ro-RO" sz="2400" dirty="0" smtClean="0"/>
          </a:p>
          <a:p>
            <a:pPr lvl="0"/>
            <a:r>
              <a:rPr lang="ro-RO" sz="2400" b="1" dirty="0" smtClean="0"/>
              <a:t>durată </a:t>
            </a:r>
            <a:r>
              <a:rPr lang="ro-RO" sz="2400" dirty="0" smtClean="0"/>
              <a:t>(timp) de expunere.</a:t>
            </a:r>
          </a:p>
          <a:p>
            <a:endParaRPr lang="ro-RO" dirty="0"/>
          </a:p>
        </p:txBody>
      </p:sp>
      <p:sp>
        <p:nvSpPr>
          <p:cNvPr id="3" name="Titlu 2"/>
          <p:cNvSpPr>
            <a:spLocks noGrp="1"/>
          </p:cNvSpPr>
          <p:nvPr>
            <p:ph type="title"/>
          </p:nvPr>
        </p:nvSpPr>
        <p:spPr/>
        <p:txBody>
          <a:bodyPr>
            <a:normAutofit fontScale="90000"/>
          </a:bodyPr>
          <a:lstStyle/>
          <a:p>
            <a:pPr algn="ctr"/>
            <a:r>
              <a:rPr lang="ro-RO" sz="3600" dirty="0" smtClean="0"/>
              <a:t/>
            </a:r>
            <a:br>
              <a:rPr lang="ro-RO" sz="3600" dirty="0" smtClean="0"/>
            </a:br>
            <a:r>
              <a:rPr lang="ro-RO" sz="2700" b="0" dirty="0" smtClean="0"/>
              <a:t>FACTORI DE RISC MAJORI PENTRU </a:t>
            </a:r>
            <a:br>
              <a:rPr lang="ro-RO" sz="2700" b="0" dirty="0" smtClean="0"/>
            </a:br>
            <a:r>
              <a:rPr lang="ro-RO" sz="2700" b="0" dirty="0" smtClean="0"/>
              <a:t>TULBURĂRILE MUSCULO-SCHELETICE (1)</a:t>
            </a:r>
            <a:br>
              <a:rPr lang="ro-RO" sz="2700" b="0" dirty="0" smtClean="0"/>
            </a:br>
            <a:endParaRPr lang="ro-RO" sz="27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268760"/>
            <a:ext cx="8363272" cy="5040560"/>
          </a:xfrm>
        </p:spPr>
        <p:txBody>
          <a:bodyPr>
            <a:normAutofit fontScale="77500" lnSpcReduction="20000"/>
          </a:bodyPr>
          <a:lstStyle/>
          <a:p>
            <a:pPr marL="87313" lvl="0" indent="0">
              <a:lnSpc>
                <a:spcPct val="110000"/>
              </a:lnSpc>
              <a:buNone/>
            </a:pPr>
            <a:r>
              <a:rPr lang="ro-RO" sz="2600" b="1" dirty="0" smtClean="0"/>
              <a:t>FACTORII DE “RISC COMPLEMENTARI” </a:t>
            </a:r>
            <a:r>
              <a:rPr lang="ro-RO" sz="2600" dirty="0" smtClean="0"/>
              <a:t>sau de risc potenţial în relaţia expunere-simptomatologie </a:t>
            </a:r>
            <a:r>
              <a:rPr lang="ro-RO" sz="2600" dirty="0" err="1" smtClean="0"/>
              <a:t>musculo-osteo-articulară</a:t>
            </a:r>
            <a:r>
              <a:rPr lang="ro-RO" sz="2600" dirty="0" smtClean="0"/>
              <a:t> </a:t>
            </a:r>
          </a:p>
          <a:p>
            <a:pPr marL="87313" lvl="0" indent="0">
              <a:lnSpc>
                <a:spcPct val="110000"/>
              </a:lnSpc>
              <a:spcBef>
                <a:spcPts val="0"/>
              </a:spcBef>
              <a:buNone/>
            </a:pPr>
            <a:endParaRPr lang="ro-RO" sz="2600" dirty="0" smtClean="0"/>
          </a:p>
          <a:p>
            <a:pPr marL="269875" lvl="0" indent="-160338">
              <a:lnSpc>
                <a:spcPct val="110000"/>
              </a:lnSpc>
            </a:pPr>
            <a:r>
              <a:rPr lang="ro-RO" sz="2600" b="1" dirty="0" smtClean="0"/>
              <a:t>Individuali: </a:t>
            </a:r>
            <a:r>
              <a:rPr lang="ro-RO" sz="2600" dirty="0" smtClean="0"/>
              <a:t>vârsta, sexul, educaţia, greutatea corporală, stare de sănătate generală şi psihică, activităţi non-profesionale (hobby, </a:t>
            </a:r>
            <a:r>
              <a:rPr lang="ro-RO" sz="2600" dirty="0" err="1" smtClean="0"/>
              <a:t>exercitii</a:t>
            </a:r>
            <a:r>
              <a:rPr lang="ro-RO" sz="2600" dirty="0" smtClean="0"/>
              <a:t> sport, etc.);</a:t>
            </a:r>
          </a:p>
          <a:p>
            <a:pPr marL="269875" indent="-160338">
              <a:lnSpc>
                <a:spcPct val="110000"/>
              </a:lnSpc>
            </a:pPr>
            <a:r>
              <a:rPr lang="ro-RO" sz="2600" b="1" dirty="0" smtClean="0"/>
              <a:t>Psihosociali:</a:t>
            </a:r>
            <a:r>
              <a:rPr lang="ro-RO" sz="2600" dirty="0" smtClean="0"/>
              <a:t>  aspecte relaţionale în grupul ocupaţional, includ stresul cauzat de existenţa unui dezechilibru între efort mare și recompensă mică;</a:t>
            </a:r>
          </a:p>
          <a:p>
            <a:pPr marL="269875" indent="-160338">
              <a:lnSpc>
                <a:spcPct val="110000"/>
              </a:lnSpc>
            </a:pPr>
            <a:r>
              <a:rPr lang="ro-RO" sz="2600" b="1" dirty="0" smtClean="0"/>
              <a:t>Organizaționali </a:t>
            </a:r>
            <a:r>
              <a:rPr lang="ro-RO" sz="2600" dirty="0" smtClean="0"/>
              <a:t>pot afecta direct sau indirect apariţia tulburărilor musculo –scheletice prin percepția riscurilor și comportamentul lucrătorilor la locul de muncă  (autonomia, gradul de decizie, de control şi de planificare a muncii, aspecte de suport social şi perceptuale, variabile ale postului de muncă). </a:t>
            </a:r>
          </a:p>
          <a:p>
            <a:endParaRPr lang="ro-RO" dirty="0"/>
          </a:p>
        </p:txBody>
      </p:sp>
      <p:sp>
        <p:nvSpPr>
          <p:cNvPr id="3" name="Titlu 2"/>
          <p:cNvSpPr>
            <a:spLocks noGrp="1"/>
          </p:cNvSpPr>
          <p:nvPr>
            <p:ph type="title"/>
          </p:nvPr>
        </p:nvSpPr>
        <p:spPr>
          <a:xfrm>
            <a:off x="457200" y="188640"/>
            <a:ext cx="8229600" cy="1228998"/>
          </a:xfrm>
        </p:spPr>
        <p:txBody>
          <a:bodyPr>
            <a:normAutofit fontScale="90000"/>
          </a:bodyPr>
          <a:lstStyle/>
          <a:p>
            <a:pPr algn="ctr"/>
            <a:r>
              <a:rPr lang="ro-RO" sz="3100" b="0" dirty="0" smtClean="0"/>
              <a:t/>
            </a:r>
            <a:br>
              <a:rPr lang="ro-RO" sz="3100" b="0" dirty="0" smtClean="0"/>
            </a:br>
            <a:r>
              <a:rPr lang="ro-RO" sz="2700" b="0" dirty="0" smtClean="0"/>
              <a:t>FACTORI DE RISC MAJORI PENTRU </a:t>
            </a:r>
            <a:br>
              <a:rPr lang="ro-RO" sz="2700" b="0" dirty="0" smtClean="0"/>
            </a:br>
            <a:r>
              <a:rPr lang="ro-RO" sz="2700" b="0" dirty="0" smtClean="0"/>
              <a:t>TULBURĂRILE MUSCULO-SCHELETICE (2)</a:t>
            </a:r>
            <a:br>
              <a:rPr lang="ro-RO" sz="2700" b="0" dirty="0" smtClean="0"/>
            </a:br>
            <a:endParaRPr lang="ro-RO" sz="27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57200" y="1268760"/>
            <a:ext cx="8229600" cy="4738531"/>
          </a:xfrm>
        </p:spPr>
        <p:txBody>
          <a:bodyPr>
            <a:normAutofit fontScale="92500" lnSpcReduction="10000"/>
          </a:bodyPr>
          <a:lstStyle/>
          <a:p>
            <a:pPr lvl="0"/>
            <a:r>
              <a:rPr lang="ro-RO" sz="2400" dirty="0" smtClean="0"/>
              <a:t>Apare atunci </a:t>
            </a:r>
            <a:r>
              <a:rPr lang="ro-RO" sz="2400" dirty="0" err="1" smtClean="0"/>
              <a:t>cand</a:t>
            </a:r>
            <a:r>
              <a:rPr lang="ro-RO" sz="2400" dirty="0" smtClean="0"/>
              <a:t> sarcinile de serviciu presupun ca o parte a corpului sa stea intr-o </a:t>
            </a:r>
            <a:r>
              <a:rPr lang="ro-RO" sz="2400" dirty="0" err="1" smtClean="0"/>
              <a:t>pozitie</a:t>
            </a:r>
            <a:r>
              <a:rPr lang="ro-RO" sz="2400" dirty="0" smtClean="0"/>
              <a:t> „nefireasca” </a:t>
            </a:r>
          </a:p>
          <a:p>
            <a:pPr lvl="0"/>
            <a:r>
              <a:rPr lang="ro-RO" sz="2400" dirty="0" smtClean="0"/>
              <a:t>Când părți ale corpului sunt aproape de extremele gamei lor de mișcări, se întind și se comprimă tendoanele și nervii. </a:t>
            </a:r>
          </a:p>
          <a:p>
            <a:pPr lvl="0"/>
            <a:r>
              <a:rPr lang="ro-RO" sz="2400" dirty="0" smtClean="0"/>
              <a:t>Cu cât este utilizată mai mult o poziție fixă ​​sau incomodă a corpului, cu atât este mai probabil să se  dezvolte AMS </a:t>
            </a:r>
          </a:p>
          <a:p>
            <a:pPr marL="981075" lvl="2" indent="-350838">
              <a:buFont typeface="Wingdings" pitchFamily="2" charset="2"/>
              <a:buChar char="v"/>
              <a:tabLst>
                <a:tab pos="808038" algn="l"/>
              </a:tabLst>
            </a:pPr>
            <a:r>
              <a:rPr lang="ro-RO" sz="2200" dirty="0" smtClean="0"/>
              <a:t>Lucrul cu trunchiul îndoit înainte , înapoi sau răsucit poate  pune prea mult stres pe spate. </a:t>
            </a:r>
          </a:p>
          <a:p>
            <a:pPr marL="981075" lvl="2" indent="-350838">
              <a:buFont typeface="Wingdings" pitchFamily="2" charset="2"/>
              <a:buChar char="v"/>
              <a:tabLst>
                <a:tab pos="808038" algn="l"/>
              </a:tabLst>
            </a:pPr>
            <a:r>
              <a:rPr lang="ro-RO" sz="2200" dirty="0" smtClean="0"/>
              <a:t>Alte poziții stresante ale corpului - atingerea deasupra nivelului umărului, atingerea în spatele corpului, rotirea brațelor, îndoirea încheieturii mâinii înainte, înapoi sau în lateral și ajungând înainte prea departe în fața corpului</a:t>
            </a:r>
          </a:p>
          <a:p>
            <a:endParaRPr lang="ro-RO" sz="2400" dirty="0"/>
          </a:p>
        </p:txBody>
      </p:sp>
      <p:sp>
        <p:nvSpPr>
          <p:cNvPr id="3" name="Titlu 2"/>
          <p:cNvSpPr>
            <a:spLocks noGrp="1"/>
          </p:cNvSpPr>
          <p:nvPr>
            <p:ph type="title"/>
          </p:nvPr>
        </p:nvSpPr>
        <p:spPr>
          <a:xfrm>
            <a:off x="457200" y="274638"/>
            <a:ext cx="8229600" cy="994122"/>
          </a:xfrm>
        </p:spPr>
        <p:txBody>
          <a:bodyPr>
            <a:normAutofit/>
          </a:bodyPr>
          <a:lstStyle/>
          <a:p>
            <a:pPr algn="ctr"/>
            <a:r>
              <a:rPr lang="ro-RO" sz="2400" dirty="0" smtClean="0"/>
              <a:t>FACTORI DE RISC PENTRU AMS -POSTURA INCORECTA </a:t>
            </a:r>
            <a:br>
              <a:rPr lang="ro-RO" sz="2400" dirty="0" smtClean="0"/>
            </a:br>
            <a:endParaRPr lang="ro-RO"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251520" y="1340768"/>
            <a:ext cx="7920880" cy="4525963"/>
          </a:xfrm>
        </p:spPr>
        <p:txBody>
          <a:bodyPr>
            <a:normAutofit/>
          </a:bodyPr>
          <a:lstStyle/>
          <a:p>
            <a:pPr algn="ctr">
              <a:buNone/>
            </a:pPr>
            <a:r>
              <a:rPr lang="ro-RO" b="1" dirty="0" smtClean="0"/>
              <a:t>   </a:t>
            </a:r>
            <a:r>
              <a:rPr lang="ro-RO" sz="2400" b="1" dirty="0" smtClean="0"/>
              <a:t>Ergonomia muncii vizează menţinerea îndelungată la nivel</a:t>
            </a:r>
          </a:p>
          <a:p>
            <a:pPr algn="ctr">
              <a:buNone/>
            </a:pPr>
            <a:r>
              <a:rPr lang="ro-RO" sz="2400" b="1" dirty="0" smtClean="0"/>
              <a:t>   optim a capacităţii de muncă, a promovării </a:t>
            </a:r>
            <a:r>
              <a:rPr lang="ro-RO" sz="2400" b="1" dirty="0" err="1" smtClean="0"/>
              <a:t>sanătății</a:t>
            </a:r>
            <a:r>
              <a:rPr lang="ro-RO" sz="2400" b="1" dirty="0" smtClean="0"/>
              <a:t> omului.</a:t>
            </a:r>
          </a:p>
          <a:p>
            <a:pPr algn="ctr">
              <a:buNone/>
            </a:pPr>
            <a:r>
              <a:rPr lang="ro-RO" sz="2400" dirty="0" smtClean="0"/>
              <a:t>    Din punct de vedere ergonomic, </a:t>
            </a:r>
            <a:r>
              <a:rPr lang="ro-RO" sz="2400" b="1" i="1" dirty="0" smtClean="0"/>
              <a:t>munca</a:t>
            </a:r>
            <a:r>
              <a:rPr lang="ro-RO" sz="2400" dirty="0" smtClean="0"/>
              <a:t>, organizarea ei, trebuie să satisfacă un anumit </a:t>
            </a:r>
            <a:r>
              <a:rPr lang="ro-RO" sz="2400" b="1" i="1" u="sng" dirty="0" smtClean="0"/>
              <a:t>echilibru</a:t>
            </a:r>
            <a:r>
              <a:rPr lang="ro-RO" sz="2400" b="1" dirty="0" smtClean="0"/>
              <a:t> </a:t>
            </a:r>
            <a:r>
              <a:rPr lang="ro-RO" sz="2400" dirty="0" smtClean="0"/>
              <a:t>, între </a:t>
            </a:r>
          </a:p>
          <a:p>
            <a:pPr algn="ctr">
              <a:buNone/>
            </a:pPr>
            <a:r>
              <a:rPr lang="ro-RO" sz="2400" b="1" i="1" dirty="0" err="1" smtClean="0"/>
              <a:t>posibilitatile</a:t>
            </a:r>
            <a:r>
              <a:rPr lang="ro-RO" sz="2400" b="1" i="1" dirty="0" smtClean="0"/>
              <a:t> omului  şi  cerinţele muncii</a:t>
            </a:r>
            <a:r>
              <a:rPr lang="ro-RO" sz="2400" dirty="0" smtClean="0"/>
              <a:t>.</a:t>
            </a:r>
          </a:p>
          <a:p>
            <a:endParaRPr lang="ro-RO" dirty="0"/>
          </a:p>
        </p:txBody>
      </p:sp>
      <p:sp>
        <p:nvSpPr>
          <p:cNvPr id="3" name="Titlu 2"/>
          <p:cNvSpPr>
            <a:spLocks noGrp="1"/>
          </p:cNvSpPr>
          <p:nvPr>
            <p:ph type="title"/>
          </p:nvPr>
        </p:nvSpPr>
        <p:spPr>
          <a:ln>
            <a:solidFill>
              <a:srgbClr val="FF0000"/>
            </a:solidFill>
          </a:ln>
        </p:spPr>
        <p:txBody>
          <a:bodyPr>
            <a:normAutofit/>
          </a:bodyPr>
          <a:lstStyle/>
          <a:p>
            <a:pPr lvl="1" algn="ctr" rtl="0">
              <a:spcBef>
                <a:spcPct val="0"/>
              </a:spcBef>
            </a:pPr>
            <a:r>
              <a:rPr lang="ro-RO" sz="2400" b="1" dirty="0" smtClean="0">
                <a:effectLst>
                  <a:outerShdw blurRad="38100" dist="38100" dir="2700000" algn="tl">
                    <a:srgbClr val="000000">
                      <a:alpha val="43137"/>
                    </a:srgbClr>
                  </a:outerShdw>
                </a:effectLst>
              </a:rPr>
              <a:t>ERGONOMIA MUNCII</a:t>
            </a:r>
            <a:endParaRPr lang="ro-RO" sz="2400" b="1" dirty="0">
              <a:effectLst>
                <a:outerShdw blurRad="38100" dist="38100" dir="2700000" algn="tl">
                  <a:srgbClr val="000000">
                    <a:alpha val="43137"/>
                  </a:srgbClr>
                </a:outerShdw>
              </a:effectLst>
            </a:endParaRPr>
          </a:p>
        </p:txBody>
      </p:sp>
      <p:pic>
        <p:nvPicPr>
          <p:cNvPr id="4" name="Substituent conținut 3" descr="ERGONOMIA&#10;&#10; "/>
          <p:cNvPicPr>
            <a:picLocks/>
          </p:cNvPicPr>
          <p:nvPr/>
        </p:nvPicPr>
        <p:blipFill>
          <a:blip r:embed="rId2" cstate="print"/>
          <a:srcRect/>
          <a:stretch>
            <a:fillRect/>
          </a:stretch>
        </p:blipFill>
        <p:spPr bwMode="auto">
          <a:xfrm>
            <a:off x="5580112" y="4581128"/>
            <a:ext cx="3203848" cy="2088232"/>
          </a:xfrm>
          <a:prstGeom prst="rect">
            <a:avLst/>
          </a:prstGeom>
          <a:noFill/>
          <a:ln w="9525">
            <a:noFill/>
            <a:miter lim="800000"/>
            <a:headEnd/>
            <a:tailEnd/>
          </a:ln>
        </p:spPr>
      </p:pic>
      <p:sp>
        <p:nvSpPr>
          <p:cNvPr id="12290" name="AutoShape 2" descr="Medicina muncii - Ergonomia spatiilor de lucru | RODOCTOR MEDICAL CENT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o-R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lstStyle/>
          <a:p>
            <a:pPr>
              <a:buNone/>
            </a:pPr>
            <a:r>
              <a:rPr lang="ro-RO" sz="2400" dirty="0" smtClean="0"/>
              <a:t>Solicitări  în timpul realizării activităţilor de muncă:</a:t>
            </a:r>
          </a:p>
          <a:p>
            <a:pPr>
              <a:buNone/>
            </a:pPr>
            <a:endParaRPr lang="ro-RO" sz="2400" dirty="0" smtClean="0"/>
          </a:p>
          <a:p>
            <a:r>
              <a:rPr lang="ro-RO" sz="2400" dirty="0" smtClean="0">
                <a:solidFill>
                  <a:schemeClr val="accent3"/>
                </a:solidFill>
              </a:rPr>
              <a:t>OBIECTIVE</a:t>
            </a:r>
          </a:p>
          <a:p>
            <a:pPr lvl="1">
              <a:buFont typeface="Courier New" pitchFamily="49" charset="0"/>
              <a:buChar char="o"/>
            </a:pPr>
            <a:r>
              <a:rPr lang="ro-RO" sz="2400" dirty="0" smtClean="0"/>
              <a:t>specifice muncii desfăşurată de om</a:t>
            </a:r>
          </a:p>
          <a:p>
            <a:pPr lvl="1">
              <a:buFont typeface="Courier New" pitchFamily="49" charset="0"/>
              <a:buChar char="o"/>
            </a:pPr>
            <a:r>
              <a:rPr lang="ro-RO" sz="2400" dirty="0" smtClean="0"/>
              <a:t> măsurabile prin diferite procedee</a:t>
            </a:r>
          </a:p>
          <a:p>
            <a:pPr lvl="1">
              <a:buNone/>
            </a:pPr>
            <a:endParaRPr lang="ro-RO" sz="2400" dirty="0" smtClean="0"/>
          </a:p>
          <a:p>
            <a:r>
              <a:rPr lang="ro-RO" sz="2400" dirty="0" smtClean="0">
                <a:solidFill>
                  <a:schemeClr val="accent3"/>
                </a:solidFill>
              </a:rPr>
              <a:t>DE TIP PSIHIC</a:t>
            </a:r>
          </a:p>
          <a:p>
            <a:pPr lvl="1">
              <a:buFont typeface="Courier New" pitchFamily="49" charset="0"/>
              <a:buChar char="o"/>
            </a:pPr>
            <a:r>
              <a:rPr lang="ro-RO" sz="2400" dirty="0" smtClean="0"/>
              <a:t>subiective, resimţite de executant </a:t>
            </a:r>
          </a:p>
          <a:p>
            <a:pPr lvl="1">
              <a:buFont typeface="Courier New" pitchFamily="49" charset="0"/>
              <a:buChar char="o"/>
            </a:pPr>
            <a:r>
              <a:rPr lang="ro-RO" sz="2400" dirty="0" smtClean="0"/>
              <a:t>exprimate cu prilejul dialogului, interviului, testelor,  chestionarelor, etc. </a:t>
            </a:r>
          </a:p>
          <a:p>
            <a:pPr>
              <a:buNone/>
            </a:pPr>
            <a:endParaRPr lang="ro-RO" dirty="0"/>
          </a:p>
        </p:txBody>
      </p:sp>
      <p:sp>
        <p:nvSpPr>
          <p:cNvPr id="3" name="Titlu 2"/>
          <p:cNvSpPr>
            <a:spLocks noGrp="1"/>
          </p:cNvSpPr>
          <p:nvPr>
            <p:ph type="title"/>
          </p:nvPr>
        </p:nvSpPr>
        <p:spPr/>
        <p:txBody>
          <a:bodyPr>
            <a:normAutofit/>
          </a:bodyPr>
          <a:lstStyle/>
          <a:p>
            <a:pPr algn="ctr"/>
            <a:r>
              <a:rPr lang="ro-RO" sz="2400" dirty="0" smtClean="0"/>
              <a:t>ERGONOMIA MUNCII</a:t>
            </a:r>
            <a:endParaRPr lang="ro-RO"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ență">
  <a:themeElements>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ență">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ență">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819</TotalTime>
  <Words>1772</Words>
  <Application>Microsoft Office PowerPoint</Application>
  <PresentationFormat>Expunere pe ecran (4:3)</PresentationFormat>
  <Paragraphs>155</Paragraphs>
  <Slides>19</Slides>
  <Notes>0</Notes>
  <HiddenSlides>0</HiddenSlides>
  <MMClips>0</MMClips>
  <ScaleCrop>false</ScaleCrop>
  <HeadingPairs>
    <vt:vector size="4" baseType="variant">
      <vt:variant>
        <vt:lpstr>Temă</vt:lpstr>
      </vt:variant>
      <vt:variant>
        <vt:i4>1</vt:i4>
      </vt:variant>
      <vt:variant>
        <vt:lpstr>Titluri diapozitive</vt:lpstr>
      </vt:variant>
      <vt:variant>
        <vt:i4>19</vt:i4>
      </vt:variant>
    </vt:vector>
  </HeadingPairs>
  <TitlesOfParts>
    <vt:vector size="20" baseType="lpstr">
      <vt:lpstr>Concurență</vt:lpstr>
      <vt:lpstr>      ROLUL ERGONOMIEI ÎN PREVENIREA  TULBURĂRILOR  MUSCULO-SCHELETICE </vt:lpstr>
      <vt:lpstr>AFECȚIUNI MUSCULO-SCHELETICE</vt:lpstr>
      <vt:lpstr>AFECŢIUNI MUSCULO-SCHELETICE ÎN ROMÂNIA </vt:lpstr>
      <vt:lpstr>TULBURĂRI MUSCULO–SCHELETICE</vt:lpstr>
      <vt:lpstr> FACTORI DE RISC MAJORI PENTRU  TULBURĂRILE MUSCULO-SCHELETICE (1) </vt:lpstr>
      <vt:lpstr> FACTORI DE RISC MAJORI PENTRU  TULBURĂRILE MUSCULO-SCHELETICE (2) </vt:lpstr>
      <vt:lpstr>FACTORI DE RISC PENTRU AMS -POSTURA INCORECTA  </vt:lpstr>
      <vt:lpstr>ERGONOMIA MUNCII</vt:lpstr>
      <vt:lpstr>ERGONOMIA MUNCII</vt:lpstr>
      <vt:lpstr> </vt:lpstr>
      <vt:lpstr> ERGONOMIA MUNCII - CAPACITATEA DE MUNCĂ - </vt:lpstr>
      <vt:lpstr>ERGONOMIA MUNCII  -ACTIVITATEA MUSCULARĂ- </vt:lpstr>
      <vt:lpstr>ERGONOMIA MUNCII -  ACTIVITATEA MUSCULARA -</vt:lpstr>
      <vt:lpstr> ERGONOMIA MUNCII  – SOLICITĂRILE ÎN MUNCĂ -   </vt:lpstr>
      <vt:lpstr>  ERGONOMIA MUNCII - SOLICITARILE IN MUNCA - </vt:lpstr>
      <vt:lpstr>ERGONOMIA MUNCII  – SOLICITĂRILE ÎN MUNCĂ - </vt:lpstr>
      <vt:lpstr>ERGONOMIA MUNCII  - OBOSEALA ÎN PROCESUL MUNCII - </vt:lpstr>
      <vt:lpstr>ERGONOMIA MUNCII  – OBOSEALA ÎN PROCESUL MUNCII -</vt:lpstr>
      <vt:lpstr>CONCLUZII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ROLUL ERGONOMIEI ÎN PREVENIREA  TULBURĂRILE  MUSCULO-SCHELETICE</dc:title>
  <dc:creator>arsenie.constanta</dc:creator>
  <cp:lastModifiedBy>arsenie.constanta</cp:lastModifiedBy>
  <cp:revision>89</cp:revision>
  <dcterms:created xsi:type="dcterms:W3CDTF">2021-10-11T08:10:25Z</dcterms:created>
  <dcterms:modified xsi:type="dcterms:W3CDTF">2022-10-19T12:37:15Z</dcterms:modified>
</cp:coreProperties>
</file>