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6" r:id="rId8"/>
    <p:sldId id="262" r:id="rId9"/>
    <p:sldId id="263" r:id="rId10"/>
    <p:sldId id="264" r:id="rId11"/>
    <p:sldId id="297" r:id="rId12"/>
    <p:sldId id="265" r:id="rId13"/>
    <p:sldId id="266" r:id="rId14"/>
    <p:sldId id="267" r:id="rId15"/>
    <p:sldId id="268" r:id="rId16"/>
    <p:sldId id="298" r:id="rId17"/>
    <p:sldId id="269" r:id="rId18"/>
    <p:sldId id="300" r:id="rId19"/>
    <p:sldId id="270" r:id="rId20"/>
    <p:sldId id="271" r:id="rId21"/>
    <p:sldId id="301" r:id="rId22"/>
    <p:sldId id="272" r:id="rId23"/>
    <p:sldId id="273" r:id="rId24"/>
    <p:sldId id="274" r:id="rId25"/>
    <p:sldId id="275" r:id="rId26"/>
    <p:sldId id="276" r:id="rId27"/>
    <p:sldId id="277" r:id="rId28"/>
    <p:sldId id="278" r:id="rId29"/>
    <p:sldId id="288" r:id="rId30"/>
    <p:sldId id="280" r:id="rId31"/>
    <p:sldId id="281" r:id="rId32"/>
    <p:sldId id="282" r:id="rId33"/>
    <p:sldId id="283" r:id="rId34"/>
    <p:sldId id="284" r:id="rId35"/>
    <p:sldId id="285" r:id="rId36"/>
    <p:sldId id="286" r:id="rId37"/>
    <p:sldId id="302" r:id="rId38"/>
    <p:sldId id="287" r:id="rId39"/>
    <p:sldId id="289" r:id="rId40"/>
    <p:sldId id="290" r:id="rId41"/>
    <p:sldId id="303" r:id="rId42"/>
    <p:sldId id="291" r:id="rId43"/>
    <p:sldId id="292" r:id="rId44"/>
    <p:sldId id="293" r:id="rId45"/>
    <p:sldId id="294" r:id="rId46"/>
    <p:sldId id="295" r:id="rId47"/>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Faceți clic pentru a edita stilul de titlu Coordonator</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editarea stilului de subtitlu al coordonatorului</a:t>
            </a:r>
            <a:endParaRPr lang="ro-RO"/>
          </a:p>
        </p:txBody>
      </p:sp>
      <p:sp>
        <p:nvSpPr>
          <p:cNvPr id="4" name="Substituent dată 3"/>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dată 4"/>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Substituent dată 6"/>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8" name="Substituent subsol 7"/>
          <p:cNvSpPr>
            <a:spLocks noGrp="1"/>
          </p:cNvSpPr>
          <p:nvPr>
            <p:ph type="ftr" sz="quarter" idx="11"/>
          </p:nvPr>
        </p:nvSpPr>
        <p:spPr/>
        <p:txBody>
          <a:bodyPr/>
          <a:lstStyle/>
          <a:p>
            <a:endParaRPr lang="ro-RO"/>
          </a:p>
        </p:txBody>
      </p:sp>
      <p:sp>
        <p:nvSpPr>
          <p:cNvPr id="9" name="Substituent număr diapozitiv 8"/>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dată 2"/>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4" name="Substituent subsol 3"/>
          <p:cNvSpPr>
            <a:spLocks noGrp="1"/>
          </p:cNvSpPr>
          <p:nvPr>
            <p:ph type="ftr" sz="quarter" idx="11"/>
          </p:nvPr>
        </p:nvSpPr>
        <p:spPr/>
        <p:txBody>
          <a:bodyPr/>
          <a:lstStyle/>
          <a:p>
            <a:endParaRPr lang="ro-RO"/>
          </a:p>
        </p:txBody>
      </p:sp>
      <p:sp>
        <p:nvSpPr>
          <p:cNvPr id="5" name="Substituent număr diapozitiv 4"/>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3" name="Substituent subsol 2"/>
          <p:cNvSpPr>
            <a:spLocks noGrp="1"/>
          </p:cNvSpPr>
          <p:nvPr>
            <p:ph type="ftr" sz="quarter" idx="11"/>
          </p:nvPr>
        </p:nvSpPr>
        <p:spPr/>
        <p:txBody>
          <a:bodyPr/>
          <a:lstStyle/>
          <a:p>
            <a:endParaRPr lang="ro-RO"/>
          </a:p>
        </p:txBody>
      </p:sp>
      <p:sp>
        <p:nvSpPr>
          <p:cNvPr id="4" name="Substituent număr diapozitiv 3"/>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Faceți clic pentru a edita stilul de titlu Coordonator</a:t>
            </a:r>
            <a:endParaRPr lang="ro-RO"/>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Faceți clic pentru a edita stilul de titlu Coordonator</a:t>
            </a:r>
            <a:endParaRPr lang="ro-RO"/>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693C1D4D-C06B-40E8-A5E7-C55151583D9B}" type="datetimeFigureOut">
              <a:rPr lang="ro-RO" smtClean="0"/>
              <a:pPr/>
              <a:t>19.10.2022</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3889FC-2E87-4794-990D-72909FCFA953}"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C1D4D-C06B-40E8-A5E7-C55151583D9B}" type="datetimeFigureOut">
              <a:rPr lang="ro-RO" smtClean="0"/>
              <a:pPr/>
              <a:t>19.10.2022</a:t>
            </a:fld>
            <a:endParaRPr lang="ro-RO"/>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889FC-2E87-4794-990D-72909FCFA953}"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755576" y="1628800"/>
            <a:ext cx="7772400" cy="2766169"/>
          </a:xfrm>
        </p:spPr>
        <p:txBody>
          <a:bodyPr>
            <a:normAutofit fontScale="90000"/>
          </a:bodyPr>
          <a:lstStyle/>
          <a:p>
            <a:r>
              <a:rPr lang="ro-RO" sz="4000" b="1" dirty="0" smtClean="0">
                <a:latin typeface="+mn-lt"/>
              </a:rPr>
              <a:t/>
            </a:r>
            <a:br>
              <a:rPr lang="ro-RO" sz="4000" b="1" dirty="0" smtClean="0">
                <a:latin typeface="+mn-lt"/>
              </a:rPr>
            </a:br>
            <a:r>
              <a:rPr lang="vi-VN" sz="3600" b="1" dirty="0" smtClean="0">
                <a:latin typeface="+mn-lt"/>
              </a:rPr>
              <a:t>NORME </a:t>
            </a:r>
            <a:r>
              <a:rPr lang="vi-VN" sz="3600" b="1" dirty="0">
                <a:latin typeface="+mn-lt"/>
              </a:rPr>
              <a:t>METODOLOGICE DE APLICARE  A PREVEDERILOR LEGII SECURITĂŢII ŞI SĂNĂTĂŢII ÎN MUNCĂ NR. </a:t>
            </a:r>
            <a:r>
              <a:rPr lang="vi-VN" sz="3600" b="1" dirty="0" smtClean="0">
                <a:latin typeface="+mn-lt"/>
              </a:rPr>
              <a:t>319/2006 </a:t>
            </a:r>
            <a:r>
              <a:rPr lang="ro-RO" sz="4000" b="1" dirty="0" smtClean="0">
                <a:latin typeface="+mn-lt"/>
              </a:rPr>
              <a:t/>
            </a:r>
            <a:br>
              <a:rPr lang="ro-RO" sz="4000" b="1" dirty="0" smtClean="0">
                <a:latin typeface="+mn-lt"/>
              </a:rPr>
            </a:br>
            <a:r>
              <a:rPr lang="nn-NO" b="1" dirty="0"/>
              <a:t/>
            </a:r>
            <a:br>
              <a:rPr lang="nn-NO" b="1" dirty="0"/>
            </a:br>
            <a:endParaRPr lang="vi-VN" u="sng" dirty="0"/>
          </a:p>
        </p:txBody>
      </p:sp>
      <p:sp>
        <p:nvSpPr>
          <p:cNvPr id="3" name="Subtitlu 2"/>
          <p:cNvSpPr>
            <a:spLocks noGrp="1"/>
          </p:cNvSpPr>
          <p:nvPr>
            <p:ph type="subTitle" idx="1"/>
          </p:nvPr>
        </p:nvSpPr>
        <p:spPr/>
        <p:txBody>
          <a:bodyPr/>
          <a:lstStyle/>
          <a:p>
            <a:r>
              <a:rPr lang="ro-RO" b="1" dirty="0" smtClean="0">
                <a:latin typeface="+mn-lt"/>
              </a:rPr>
              <a:t>MODIFICĂRI CONFORM</a:t>
            </a:r>
          </a:p>
          <a:p>
            <a:r>
              <a:rPr lang="ro-RO" b="1" dirty="0" smtClean="0">
                <a:latin typeface="+mn-lt"/>
              </a:rPr>
              <a:t> HG </a:t>
            </a:r>
            <a:r>
              <a:rPr lang="nn-NO" b="1" dirty="0" smtClean="0">
                <a:latin typeface="+mn-lt"/>
              </a:rPr>
              <a:t>259</a:t>
            </a:r>
            <a:r>
              <a:rPr lang="ro-RO" b="1" dirty="0" smtClean="0">
                <a:latin typeface="+mn-lt"/>
              </a:rPr>
              <a:t>/</a:t>
            </a:r>
            <a:r>
              <a:rPr lang="nn-NO" b="1" dirty="0" smtClean="0">
                <a:latin typeface="+mn-lt"/>
              </a:rPr>
              <a:t>2022</a:t>
            </a:r>
            <a:endParaRPr lang="ro-R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55000" lnSpcReduction="20000"/>
          </a:bodyPr>
          <a:lstStyle/>
          <a:p>
            <a:r>
              <a:rPr lang="en-US" dirty="0" smtClean="0"/>
              <a:t>Art. 82</a:t>
            </a:r>
            <a:r>
              <a:rPr lang="ro-RO" dirty="0" smtClean="0"/>
              <a:t> </a:t>
            </a:r>
            <a:r>
              <a:rPr lang="en-US" dirty="0" smtClean="0"/>
              <a:t> (1)  </a:t>
            </a:r>
            <a:r>
              <a:rPr lang="en-US" dirty="0" err="1" smtClean="0"/>
              <a:t>Pentru</a:t>
            </a:r>
            <a:r>
              <a:rPr lang="en-US" dirty="0" smtClean="0"/>
              <a:t> </a:t>
            </a:r>
            <a:r>
              <a:rPr lang="en-US" dirty="0" err="1" smtClean="0"/>
              <a:t>persoanele</a:t>
            </a:r>
            <a:r>
              <a:rPr lang="en-US" dirty="0" smtClean="0"/>
              <a:t> </a:t>
            </a:r>
            <a:r>
              <a:rPr lang="en-US" dirty="0" err="1" smtClean="0"/>
              <a:t>aflate</a:t>
            </a:r>
            <a:r>
              <a:rPr lang="en-US" dirty="0" smtClean="0"/>
              <a:t> </a:t>
            </a:r>
            <a:r>
              <a:rPr lang="en-US" dirty="0" err="1" smtClean="0"/>
              <a:t>în</a:t>
            </a:r>
            <a:r>
              <a:rPr lang="en-US" dirty="0" smtClean="0"/>
              <a:t> </a:t>
            </a:r>
            <a:r>
              <a:rPr lang="en-US" dirty="0" err="1" smtClean="0"/>
              <a:t>întreprindere</a:t>
            </a:r>
            <a:r>
              <a:rPr lang="en-US" dirty="0" smtClean="0"/>
              <a:t> </a:t>
            </a:r>
            <a:r>
              <a:rPr lang="en-US" dirty="0" err="1" smtClean="0"/>
              <a:t>şi</a:t>
            </a:r>
            <a:r>
              <a:rPr lang="en-US" dirty="0" smtClean="0"/>
              <a:t>/</a:t>
            </a:r>
            <a:r>
              <a:rPr lang="en-US" dirty="0" err="1" smtClean="0"/>
              <a:t>sau</a:t>
            </a:r>
            <a:r>
              <a:rPr lang="en-US" dirty="0" smtClean="0"/>
              <a:t> </a:t>
            </a:r>
            <a:r>
              <a:rPr lang="en-US" dirty="0" err="1" smtClean="0"/>
              <a:t>unitate</a:t>
            </a:r>
            <a:r>
              <a:rPr lang="en-US" dirty="0" smtClean="0"/>
              <a:t> cu </a:t>
            </a:r>
            <a:r>
              <a:rPr lang="en-US" dirty="0" err="1" smtClean="0"/>
              <a:t>permisiunea</a:t>
            </a:r>
            <a:r>
              <a:rPr lang="en-US" dirty="0" smtClean="0"/>
              <a:t> </a:t>
            </a:r>
            <a:r>
              <a:rPr lang="en-US" dirty="0" err="1" smtClean="0"/>
              <a:t>angajatorului</a:t>
            </a:r>
            <a:r>
              <a:rPr lang="en-US" dirty="0" smtClean="0"/>
              <a:t>, cu </a:t>
            </a:r>
            <a:r>
              <a:rPr lang="en-US" dirty="0" err="1" smtClean="0"/>
              <a:t>excepţia</a:t>
            </a:r>
            <a:r>
              <a:rPr lang="en-US" dirty="0" smtClean="0"/>
              <a:t> </a:t>
            </a:r>
            <a:r>
              <a:rPr lang="en-US" dirty="0" err="1" smtClean="0"/>
              <a:t>altor</a:t>
            </a:r>
            <a:r>
              <a:rPr lang="en-US" dirty="0" smtClean="0"/>
              <a:t> </a:t>
            </a:r>
            <a:r>
              <a:rPr lang="en-US" dirty="0" err="1" smtClean="0"/>
              <a:t>participanţi</a:t>
            </a:r>
            <a:r>
              <a:rPr lang="en-US" dirty="0" smtClean="0"/>
              <a:t> la </a:t>
            </a:r>
            <a:r>
              <a:rPr lang="en-US" dirty="0" err="1" smtClean="0"/>
              <a:t>procesul</a:t>
            </a:r>
            <a:r>
              <a:rPr lang="en-US" dirty="0" smtClean="0"/>
              <a:t> de </a:t>
            </a:r>
            <a:r>
              <a:rPr lang="en-US" dirty="0" err="1" smtClean="0"/>
              <a:t>muncă</a:t>
            </a:r>
            <a:r>
              <a:rPr lang="en-US" dirty="0" smtClean="0"/>
              <a:t>, </a:t>
            </a:r>
            <a:r>
              <a:rPr lang="en-US" dirty="0" err="1" smtClean="0"/>
              <a:t>aşa</a:t>
            </a:r>
            <a:r>
              <a:rPr lang="en-US" dirty="0" smtClean="0"/>
              <a:t> cum </a:t>
            </a:r>
            <a:r>
              <a:rPr lang="en-US" dirty="0" err="1" smtClean="0"/>
              <a:t>sunt</a:t>
            </a:r>
            <a:r>
              <a:rPr lang="en-US" dirty="0" smtClean="0"/>
              <a:t> </a:t>
            </a:r>
            <a:r>
              <a:rPr lang="en-US" dirty="0" err="1" smtClean="0"/>
              <a:t>definiţi</a:t>
            </a:r>
            <a:r>
              <a:rPr lang="en-US" dirty="0" smtClean="0"/>
              <a:t> </a:t>
            </a:r>
            <a:r>
              <a:rPr lang="en-US" dirty="0" err="1" smtClean="0"/>
              <a:t>potrivit</a:t>
            </a:r>
            <a:r>
              <a:rPr lang="en-US" dirty="0" smtClean="0"/>
              <a:t> art. 5 lit. c) din </a:t>
            </a:r>
            <a:r>
              <a:rPr lang="en-US" dirty="0" err="1" smtClean="0"/>
              <a:t>lege</a:t>
            </a:r>
            <a:r>
              <a:rPr lang="en-US" dirty="0" smtClean="0"/>
              <a:t>, </a:t>
            </a:r>
            <a:r>
              <a:rPr lang="en-US" u="sng" dirty="0" err="1" smtClean="0"/>
              <a:t>angajatorul</a:t>
            </a:r>
            <a:r>
              <a:rPr lang="en-US" u="sng" dirty="0" smtClean="0"/>
              <a:t> </a:t>
            </a:r>
            <a:r>
              <a:rPr lang="en-US" u="sng" dirty="0" err="1" smtClean="0"/>
              <a:t>stabileşte</a:t>
            </a:r>
            <a:r>
              <a:rPr lang="en-US" u="sng" dirty="0" smtClean="0"/>
              <a:t> </a:t>
            </a:r>
            <a:r>
              <a:rPr lang="en-US" u="sng" dirty="0" err="1" smtClean="0"/>
              <a:t>prin</a:t>
            </a:r>
            <a:r>
              <a:rPr lang="en-US" u="sng" dirty="0" smtClean="0"/>
              <a:t> </a:t>
            </a:r>
            <a:r>
              <a:rPr lang="en-US" u="sng" dirty="0" err="1" smtClean="0"/>
              <a:t>regulamentul</a:t>
            </a:r>
            <a:r>
              <a:rPr lang="en-US" u="sng" dirty="0" smtClean="0"/>
              <a:t> intern </a:t>
            </a:r>
            <a:r>
              <a:rPr lang="en-US" u="sng" dirty="0" err="1" smtClean="0"/>
              <a:t>instrucţiuni</a:t>
            </a:r>
            <a:r>
              <a:rPr lang="en-US" u="sng" dirty="0" smtClean="0"/>
              <a:t> </a:t>
            </a:r>
            <a:r>
              <a:rPr lang="en-US" u="sng" dirty="0" err="1" smtClean="0"/>
              <a:t>privind</a:t>
            </a:r>
            <a:r>
              <a:rPr lang="en-US" u="sng" dirty="0" smtClean="0"/>
              <a:t> </a:t>
            </a:r>
            <a:r>
              <a:rPr lang="en-US" u="sng" dirty="0" err="1" smtClean="0"/>
              <a:t>deplasarea</a:t>
            </a:r>
            <a:r>
              <a:rPr lang="en-US" u="sng" dirty="0" smtClean="0"/>
              <a:t> </a:t>
            </a:r>
            <a:r>
              <a:rPr lang="en-US" u="sng" dirty="0" err="1" smtClean="0"/>
              <a:t>acestora</a:t>
            </a:r>
            <a:r>
              <a:rPr lang="en-US" u="sng" dirty="0" smtClean="0"/>
              <a:t> </a:t>
            </a:r>
            <a:r>
              <a:rPr lang="en-US" u="sng" dirty="0" err="1" smtClean="0"/>
              <a:t>în</a:t>
            </a:r>
            <a:r>
              <a:rPr lang="en-US" u="sng" dirty="0" smtClean="0"/>
              <a:t> </a:t>
            </a:r>
            <a:r>
              <a:rPr lang="en-US" u="sng" dirty="0" err="1" smtClean="0"/>
              <a:t>întreprindere</a:t>
            </a:r>
            <a:r>
              <a:rPr lang="en-US" u="sng" dirty="0" smtClean="0"/>
              <a:t> </a:t>
            </a:r>
            <a:r>
              <a:rPr lang="en-US" u="sng" dirty="0" err="1" smtClean="0"/>
              <a:t>şi</a:t>
            </a:r>
            <a:r>
              <a:rPr lang="en-US" u="sng" dirty="0" smtClean="0"/>
              <a:t>/</a:t>
            </a:r>
            <a:r>
              <a:rPr lang="en-US" u="sng" dirty="0" err="1" smtClean="0"/>
              <a:t>sau</a:t>
            </a:r>
            <a:r>
              <a:rPr lang="en-US" u="sng" dirty="0" smtClean="0"/>
              <a:t> </a:t>
            </a:r>
            <a:r>
              <a:rPr lang="en-US" u="sng" dirty="0" err="1" smtClean="0"/>
              <a:t>unitate</a:t>
            </a:r>
            <a:r>
              <a:rPr lang="en-US" u="sng" dirty="0" smtClean="0"/>
              <a:t>.</a:t>
            </a:r>
            <a:endParaRPr lang="ro-RO" u="sng" dirty="0" smtClean="0"/>
          </a:p>
          <a:p>
            <a:r>
              <a:rPr lang="vi-VN" dirty="0">
                <a:solidFill>
                  <a:srgbClr val="FF0000"/>
                </a:solidFill>
              </a:rPr>
              <a:t>(1) Pentru persoanele aflate în întreprindere şi/sau unitate cu permisiunea angajatorului, cu excepţia altor participanţi la procesul de muncă, aşa cum sunt definiţi potrivit art. 5 lit. c) din lege, angajatorul stabileşte, prin regulamentul intern sau prin regulamentul de organizare şi funcţionare, durata instruirii şi reguli privind instruirea şi însoţirea acestora în întreprindere şi/sau unitate.</a:t>
            </a:r>
            <a:endParaRPr lang="ro-RO" dirty="0" smtClean="0">
              <a:solidFill>
                <a:srgbClr val="FF0000"/>
              </a:solidFill>
            </a:endParaRPr>
          </a:p>
          <a:p>
            <a:r>
              <a:rPr lang="en-US" dirty="0" smtClean="0"/>
              <a:t>(</a:t>
            </a:r>
            <a:r>
              <a:rPr lang="en-US" dirty="0"/>
              <a:t>3)  </a:t>
            </a:r>
            <a:r>
              <a:rPr lang="en-US" dirty="0" err="1"/>
              <a:t>Rezultatul</a:t>
            </a:r>
            <a:r>
              <a:rPr lang="en-US" dirty="0"/>
              <a:t> </a:t>
            </a:r>
            <a:r>
              <a:rPr lang="en-US" dirty="0" err="1"/>
              <a:t>instruirii</a:t>
            </a:r>
            <a:r>
              <a:rPr lang="en-US" dirty="0"/>
              <a:t> </a:t>
            </a:r>
            <a:r>
              <a:rPr lang="en-US" dirty="0" err="1"/>
              <a:t>prevăzute</a:t>
            </a:r>
            <a:r>
              <a:rPr lang="en-US" dirty="0"/>
              <a:t> la </a:t>
            </a:r>
            <a:r>
              <a:rPr lang="en-US" dirty="0" err="1"/>
              <a:t>alin</a:t>
            </a:r>
            <a:r>
              <a:rPr lang="en-US" dirty="0"/>
              <a:t>. (2) se </a:t>
            </a:r>
            <a:r>
              <a:rPr lang="en-US" dirty="0" err="1"/>
              <a:t>consemnează</a:t>
            </a:r>
            <a:r>
              <a:rPr lang="en-US" dirty="0"/>
              <a:t>:</a:t>
            </a:r>
            <a:endParaRPr lang="ro-RO" dirty="0"/>
          </a:p>
          <a:p>
            <a:pPr>
              <a:buNone/>
            </a:pPr>
            <a:r>
              <a:rPr lang="en-US" dirty="0"/>
              <a:t>    </a:t>
            </a:r>
            <a:r>
              <a:rPr lang="ro-RO" dirty="0" smtClean="0"/>
              <a:t>  </a:t>
            </a:r>
            <a:r>
              <a:rPr lang="en-US" dirty="0" smtClean="0"/>
              <a:t>a</a:t>
            </a:r>
            <a:r>
              <a:rPr lang="en-US" dirty="0"/>
              <a:t>) </a:t>
            </a:r>
            <a:r>
              <a:rPr lang="en-US" dirty="0" err="1"/>
              <a:t>pe</a:t>
            </a:r>
            <a:r>
              <a:rPr lang="en-US" dirty="0"/>
              <a:t> </a:t>
            </a:r>
            <a:r>
              <a:rPr lang="en-US" dirty="0" err="1"/>
              <a:t>suport</a:t>
            </a:r>
            <a:r>
              <a:rPr lang="en-US" dirty="0"/>
              <a:t> </a:t>
            </a:r>
            <a:r>
              <a:rPr lang="en-US" dirty="0" err="1"/>
              <a:t>hârtie</a:t>
            </a:r>
            <a:r>
              <a:rPr lang="en-US" dirty="0"/>
              <a:t> </a:t>
            </a:r>
            <a:r>
              <a:rPr lang="en-US" dirty="0" err="1"/>
              <a:t>în</a:t>
            </a:r>
            <a:r>
              <a:rPr lang="en-US" dirty="0"/>
              <a:t> </a:t>
            </a:r>
            <a:r>
              <a:rPr lang="en-US" dirty="0" err="1"/>
              <a:t>fişa</a:t>
            </a:r>
            <a:r>
              <a:rPr lang="en-US" dirty="0"/>
              <a:t> de </a:t>
            </a:r>
            <a:r>
              <a:rPr lang="en-US" dirty="0" err="1"/>
              <a:t>instruire</a:t>
            </a:r>
            <a:r>
              <a:rPr lang="en-US" dirty="0"/>
              <a:t> </a:t>
            </a:r>
            <a:r>
              <a:rPr lang="en-US" dirty="0" err="1"/>
              <a:t>colectivă</a:t>
            </a:r>
            <a:r>
              <a:rPr lang="en-US" dirty="0"/>
              <a:t>, conform </a:t>
            </a:r>
            <a:r>
              <a:rPr lang="en-US" dirty="0" err="1"/>
              <a:t>modelului</a:t>
            </a:r>
            <a:r>
              <a:rPr lang="en-US" dirty="0"/>
              <a:t> </a:t>
            </a:r>
            <a:r>
              <a:rPr lang="en-US" dirty="0" err="1"/>
              <a:t>prevăzut</a:t>
            </a:r>
            <a:r>
              <a:rPr lang="en-US" dirty="0"/>
              <a:t> </a:t>
            </a:r>
            <a:r>
              <a:rPr lang="en-US" dirty="0" err="1"/>
              <a:t>în</a:t>
            </a:r>
            <a:r>
              <a:rPr lang="en-US" dirty="0"/>
              <a:t> </a:t>
            </a:r>
            <a:r>
              <a:rPr lang="en-US" dirty="0" err="1"/>
              <a:t>anexa</a:t>
            </a:r>
            <a:r>
              <a:rPr lang="en-US" dirty="0"/>
              <a:t> nr. 12; </a:t>
            </a:r>
            <a:r>
              <a:rPr lang="en-US" dirty="0" err="1"/>
              <a:t>sau</a:t>
            </a:r>
            <a:endParaRPr lang="ro-RO" dirty="0"/>
          </a:p>
          <a:p>
            <a:pPr>
              <a:buNone/>
            </a:pPr>
            <a:r>
              <a:rPr lang="en-US" dirty="0"/>
              <a:t>    </a:t>
            </a:r>
            <a:r>
              <a:rPr lang="ro-RO" dirty="0" smtClean="0"/>
              <a:t>  </a:t>
            </a:r>
            <a:r>
              <a:rPr lang="en-US" dirty="0" smtClean="0"/>
              <a:t>b</a:t>
            </a:r>
            <a:r>
              <a:rPr lang="en-US" dirty="0"/>
              <a:t>) </a:t>
            </a:r>
            <a:r>
              <a:rPr lang="en-US" dirty="0" err="1"/>
              <a:t>în</a:t>
            </a:r>
            <a:r>
              <a:rPr lang="en-US" dirty="0"/>
              <a:t> format electronic, </a:t>
            </a:r>
            <a:r>
              <a:rPr lang="en-US" dirty="0" err="1"/>
              <a:t>cuprinzând</a:t>
            </a:r>
            <a:r>
              <a:rPr lang="en-US" dirty="0"/>
              <a:t> </a:t>
            </a:r>
            <a:r>
              <a:rPr lang="en-US" dirty="0" err="1"/>
              <a:t>informaţiile</a:t>
            </a:r>
            <a:r>
              <a:rPr lang="en-US" dirty="0"/>
              <a:t> </a:t>
            </a:r>
            <a:r>
              <a:rPr lang="en-US" dirty="0" err="1"/>
              <a:t>prevăzute</a:t>
            </a:r>
            <a:r>
              <a:rPr lang="en-US" dirty="0"/>
              <a:t> </a:t>
            </a:r>
            <a:r>
              <a:rPr lang="en-US" dirty="0" err="1"/>
              <a:t>în</a:t>
            </a:r>
            <a:r>
              <a:rPr lang="en-US" dirty="0"/>
              <a:t> </a:t>
            </a:r>
            <a:r>
              <a:rPr lang="en-US" dirty="0" err="1"/>
              <a:t>anexa</a:t>
            </a:r>
            <a:r>
              <a:rPr lang="en-US" dirty="0"/>
              <a:t> nr. 12</a:t>
            </a:r>
            <a:r>
              <a:rPr lang="en-US" dirty="0" smtClean="0"/>
              <a:t>.</a:t>
            </a:r>
            <a:endParaRPr lang="ro-RO" dirty="0" smtClean="0"/>
          </a:p>
          <a:p>
            <a:pPr>
              <a:buNone/>
            </a:pPr>
            <a:r>
              <a:rPr lang="ro-RO" dirty="0" smtClean="0"/>
              <a:t>      </a:t>
            </a:r>
            <a:r>
              <a:rPr lang="vi-VN" dirty="0" smtClean="0">
                <a:solidFill>
                  <a:srgbClr val="FF0000"/>
                </a:solidFill>
              </a:rPr>
              <a:t>(</a:t>
            </a:r>
            <a:r>
              <a:rPr lang="vi-VN" dirty="0">
                <a:solidFill>
                  <a:srgbClr val="FF0000"/>
                </a:solidFill>
              </a:rPr>
              <a:t>3) Instruirea prevăzută la alin. (1) şi (2) se consemnează în fişa de instruire colectivă, conform modelului prezentat în anexa nr. 12.</a:t>
            </a:r>
          </a:p>
          <a:p>
            <a:pPr>
              <a:buNone/>
            </a:pPr>
            <a:endParaRPr lang="ro-RO" dirty="0"/>
          </a:p>
          <a:p>
            <a:endParaRPr lang="ro-RO" dirty="0"/>
          </a:p>
        </p:txBody>
      </p:sp>
      <p:sp>
        <p:nvSpPr>
          <p:cNvPr id="4" name="Titlu 1"/>
          <p:cNvSpPr>
            <a:spLocks noGrp="1"/>
          </p:cNvSpPr>
          <p:nvPr>
            <p:ph type="title"/>
          </p:nvPr>
        </p:nvSpPr>
        <p:spPr/>
        <p:txBody>
          <a:bodyPr>
            <a:normAutofit fontScale="90000"/>
          </a:bodyPr>
          <a:lstStyle/>
          <a:p>
            <a:r>
              <a:rPr lang="en-US" sz="2700" b="1" dirty="0" smtClean="0"/>
              <a:t>CAP. V</a:t>
            </a:r>
            <a:r>
              <a:rPr lang="vi-VN" sz="2700" b="1" dirty="0" smtClean="0"/>
              <a:t> INSTRUIREA LUCRĂTORILOR ÎN DOMENIUL SECURITĂŢII ŞI SĂNĂTĂŢII ÎN MUNCĂ</a:t>
            </a:r>
            <a:r>
              <a:rPr lang="en-US" sz="2700" b="1" dirty="0" smtClean="0"/>
              <a:t> </a:t>
            </a:r>
            <a:r>
              <a:rPr lang="ro-RO" sz="2700" dirty="0" smtClean="0"/>
              <a:t/>
            </a:r>
            <a:br>
              <a:rPr lang="ro-RO" sz="2700" dirty="0" smtClean="0"/>
            </a:br>
            <a:r>
              <a:rPr lang="en-US" sz="2200" b="1" dirty="0" smtClean="0"/>
              <a:t>SECŢIUNEA 1</a:t>
            </a:r>
            <a:r>
              <a:rPr lang="ro-RO" sz="2200" b="1" dirty="0" smtClean="0"/>
              <a:t> -</a:t>
            </a:r>
            <a:r>
              <a:rPr lang="en-US" sz="2200" b="1" dirty="0" smtClean="0"/>
              <a:t>    DISPOZIŢII GENERALE</a:t>
            </a:r>
            <a:endParaRPr lang="ro-RO"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77500" lnSpcReduction="20000"/>
          </a:bodyPr>
          <a:lstStyle/>
          <a:p>
            <a:r>
              <a:rPr lang="en-US" dirty="0" smtClean="0"/>
              <a:t>Art. 82(4)  </a:t>
            </a:r>
            <a:r>
              <a:rPr lang="en-US" dirty="0" err="1" smtClean="0"/>
              <a:t>Fişa</a:t>
            </a:r>
            <a:r>
              <a:rPr lang="en-US" dirty="0" smtClean="0"/>
              <a:t> de </a:t>
            </a:r>
            <a:r>
              <a:rPr lang="en-US" dirty="0" err="1" smtClean="0"/>
              <a:t>instruire</a:t>
            </a:r>
            <a:r>
              <a:rPr lang="en-US" dirty="0" smtClean="0"/>
              <a:t> </a:t>
            </a:r>
            <a:r>
              <a:rPr lang="en-US" dirty="0" err="1" smtClean="0"/>
              <a:t>colectivă</a:t>
            </a:r>
            <a:r>
              <a:rPr lang="en-US" dirty="0" smtClean="0"/>
              <a:t> se </a:t>
            </a:r>
            <a:r>
              <a:rPr lang="en-US" dirty="0" err="1" smtClean="0"/>
              <a:t>întocmeşte</a:t>
            </a:r>
            <a:r>
              <a:rPr lang="en-US" dirty="0" smtClean="0"/>
              <a:t> </a:t>
            </a:r>
            <a:r>
              <a:rPr lang="en-US" dirty="0" err="1" smtClean="0"/>
              <a:t>pe</a:t>
            </a:r>
            <a:r>
              <a:rPr lang="en-US" dirty="0" smtClean="0"/>
              <a:t> </a:t>
            </a:r>
            <a:r>
              <a:rPr lang="en-US" dirty="0" err="1" smtClean="0"/>
              <a:t>suport</a:t>
            </a:r>
            <a:r>
              <a:rPr lang="en-US" dirty="0" smtClean="0"/>
              <a:t> </a:t>
            </a:r>
            <a:r>
              <a:rPr lang="en-US" dirty="0" err="1" smtClean="0"/>
              <a:t>hârtie</a:t>
            </a:r>
            <a:r>
              <a:rPr lang="en-US" dirty="0" smtClean="0"/>
              <a:t> </a:t>
            </a:r>
            <a:r>
              <a:rPr lang="en-US" dirty="0" err="1" smtClean="0"/>
              <a:t>în</a:t>
            </a:r>
            <a:r>
              <a:rPr lang="en-US" dirty="0" smtClean="0"/>
              <a:t> </a:t>
            </a:r>
            <a:r>
              <a:rPr lang="en-US" dirty="0" err="1" smtClean="0"/>
              <a:t>două</a:t>
            </a:r>
            <a:r>
              <a:rPr lang="en-US" dirty="0" smtClean="0"/>
              <a:t> </a:t>
            </a:r>
            <a:r>
              <a:rPr lang="en-US" dirty="0" err="1" smtClean="0"/>
              <a:t>exemplare</a:t>
            </a:r>
            <a:r>
              <a:rPr lang="en-US" dirty="0" smtClean="0"/>
              <a:t> </a:t>
            </a:r>
            <a:r>
              <a:rPr lang="en-US" dirty="0" err="1" smtClean="0"/>
              <a:t>sau</a:t>
            </a:r>
            <a:r>
              <a:rPr lang="en-US" dirty="0" smtClean="0"/>
              <a:t> </a:t>
            </a:r>
            <a:r>
              <a:rPr lang="en-US" dirty="0" err="1" smtClean="0"/>
              <a:t>în</a:t>
            </a:r>
            <a:r>
              <a:rPr lang="en-US" dirty="0" smtClean="0"/>
              <a:t> format electronic </a:t>
            </a:r>
            <a:r>
              <a:rPr lang="en-US" dirty="0" err="1" smtClean="0"/>
              <a:t>şi</a:t>
            </a:r>
            <a:r>
              <a:rPr lang="en-US" dirty="0" smtClean="0"/>
              <a:t> se </a:t>
            </a:r>
            <a:r>
              <a:rPr lang="en-US" dirty="0" err="1" smtClean="0"/>
              <a:t>păstrează</a:t>
            </a:r>
            <a:r>
              <a:rPr lang="en-US" dirty="0" smtClean="0"/>
              <a:t> </a:t>
            </a:r>
            <a:r>
              <a:rPr lang="en-US" dirty="0" err="1" smtClean="0"/>
              <a:t>atât</a:t>
            </a:r>
            <a:r>
              <a:rPr lang="en-US" dirty="0" smtClean="0"/>
              <a:t> de </a:t>
            </a:r>
            <a:r>
              <a:rPr lang="en-US" dirty="0" err="1" smtClean="0"/>
              <a:t>către</a:t>
            </a:r>
            <a:r>
              <a:rPr lang="en-US" dirty="0" smtClean="0"/>
              <a:t> </a:t>
            </a:r>
            <a:r>
              <a:rPr lang="en-US" dirty="0" err="1" smtClean="0"/>
              <a:t>angajator</a:t>
            </a:r>
            <a:r>
              <a:rPr lang="en-US" dirty="0" smtClean="0"/>
              <a:t>/</a:t>
            </a:r>
            <a:r>
              <a:rPr lang="en-US" dirty="0" err="1" smtClean="0"/>
              <a:t>lucrătorul</a:t>
            </a:r>
            <a:r>
              <a:rPr lang="en-US" dirty="0" smtClean="0"/>
              <a:t> </a:t>
            </a:r>
            <a:r>
              <a:rPr lang="en-US" dirty="0" err="1" smtClean="0"/>
              <a:t>desemnat</a:t>
            </a:r>
            <a:r>
              <a:rPr lang="en-US" dirty="0" smtClean="0"/>
              <a:t>/</a:t>
            </a:r>
            <a:r>
              <a:rPr lang="en-US" dirty="0" err="1" smtClean="0"/>
              <a:t>serviciul</a:t>
            </a:r>
            <a:r>
              <a:rPr lang="en-US" dirty="0" smtClean="0"/>
              <a:t> intern de </a:t>
            </a:r>
            <a:r>
              <a:rPr lang="en-US" dirty="0" err="1" smtClean="0"/>
              <a:t>prevenire</a:t>
            </a:r>
            <a:r>
              <a:rPr lang="en-US" dirty="0" smtClean="0"/>
              <a:t> </a:t>
            </a:r>
            <a:r>
              <a:rPr lang="en-US" dirty="0" err="1" smtClean="0"/>
              <a:t>şi</a:t>
            </a:r>
            <a:r>
              <a:rPr lang="en-US" dirty="0" smtClean="0"/>
              <a:t> </a:t>
            </a:r>
            <a:r>
              <a:rPr lang="en-US" dirty="0" err="1" smtClean="0"/>
              <a:t>protecţie</a:t>
            </a:r>
            <a:r>
              <a:rPr lang="en-US" dirty="0" smtClean="0"/>
              <a:t> care a </a:t>
            </a:r>
            <a:r>
              <a:rPr lang="en-US" dirty="0" err="1" smtClean="0"/>
              <a:t>efectuat</a:t>
            </a:r>
            <a:r>
              <a:rPr lang="en-US" dirty="0" smtClean="0"/>
              <a:t> </a:t>
            </a:r>
            <a:r>
              <a:rPr lang="en-US" dirty="0" err="1" smtClean="0"/>
              <a:t>instruirea</a:t>
            </a:r>
            <a:r>
              <a:rPr lang="en-US" dirty="0" smtClean="0"/>
              <a:t>, </a:t>
            </a:r>
            <a:r>
              <a:rPr lang="en-US" dirty="0" err="1" smtClean="0"/>
              <a:t>cât</a:t>
            </a:r>
            <a:r>
              <a:rPr lang="en-US" dirty="0" smtClean="0"/>
              <a:t> </a:t>
            </a:r>
            <a:r>
              <a:rPr lang="en-US" dirty="0" err="1" smtClean="0"/>
              <a:t>şi</a:t>
            </a:r>
            <a:r>
              <a:rPr lang="en-US" dirty="0" smtClean="0"/>
              <a:t> de </a:t>
            </a:r>
            <a:r>
              <a:rPr lang="en-US" dirty="0" err="1" smtClean="0"/>
              <a:t>către</a:t>
            </a:r>
            <a:r>
              <a:rPr lang="en-US" dirty="0" smtClean="0"/>
              <a:t> </a:t>
            </a:r>
            <a:r>
              <a:rPr lang="en-US" dirty="0" err="1" smtClean="0"/>
              <a:t>angajatorul</a:t>
            </a:r>
            <a:r>
              <a:rPr lang="en-US" dirty="0" smtClean="0"/>
              <a:t> </a:t>
            </a:r>
            <a:r>
              <a:rPr lang="en-US" dirty="0" err="1" smtClean="0"/>
              <a:t>lucrătorilor</a:t>
            </a:r>
            <a:r>
              <a:rPr lang="en-US" dirty="0" smtClean="0"/>
              <a:t> </a:t>
            </a:r>
            <a:r>
              <a:rPr lang="en-US" dirty="0" err="1" smtClean="0"/>
              <a:t>instruiţi</a:t>
            </a:r>
            <a:r>
              <a:rPr lang="en-US" dirty="0" smtClean="0"/>
              <a:t> </a:t>
            </a:r>
            <a:r>
              <a:rPr lang="en-US" dirty="0" err="1" smtClean="0"/>
              <a:t>sau</a:t>
            </a:r>
            <a:r>
              <a:rPr lang="en-US" dirty="0" smtClean="0"/>
              <a:t>, </a:t>
            </a:r>
            <a:r>
              <a:rPr lang="en-US" dirty="0" err="1" smtClean="0"/>
              <a:t>în</a:t>
            </a:r>
            <a:r>
              <a:rPr lang="en-US" dirty="0" smtClean="0"/>
              <a:t> </a:t>
            </a:r>
            <a:r>
              <a:rPr lang="en-US" dirty="0" err="1" smtClean="0"/>
              <a:t>cazul</a:t>
            </a:r>
            <a:r>
              <a:rPr lang="en-US" dirty="0" smtClean="0"/>
              <a:t> </a:t>
            </a:r>
            <a:r>
              <a:rPr lang="en-US" dirty="0" err="1" smtClean="0"/>
              <a:t>vizitatorilor</a:t>
            </a:r>
            <a:r>
              <a:rPr lang="en-US" dirty="0" smtClean="0"/>
              <a:t>, de </a:t>
            </a:r>
            <a:r>
              <a:rPr lang="en-US" dirty="0" err="1" smtClean="0"/>
              <a:t>către</a:t>
            </a:r>
            <a:r>
              <a:rPr lang="en-US" dirty="0" smtClean="0"/>
              <a:t> </a:t>
            </a:r>
            <a:r>
              <a:rPr lang="en-US" dirty="0" err="1" smtClean="0"/>
              <a:t>conducătorul</a:t>
            </a:r>
            <a:r>
              <a:rPr lang="en-US" dirty="0" smtClean="0"/>
              <a:t> </a:t>
            </a:r>
            <a:r>
              <a:rPr lang="en-US" dirty="0" err="1" smtClean="0"/>
              <a:t>grupului</a:t>
            </a:r>
            <a:r>
              <a:rPr lang="en-US" dirty="0" smtClean="0"/>
              <a:t>. </a:t>
            </a:r>
            <a:r>
              <a:rPr lang="en-US" dirty="0" err="1" smtClean="0"/>
              <a:t>Dacă</a:t>
            </a:r>
            <a:r>
              <a:rPr lang="en-US" dirty="0" smtClean="0"/>
              <a:t> </a:t>
            </a:r>
            <a:r>
              <a:rPr lang="en-US" dirty="0" err="1" smtClean="0"/>
              <a:t>este</a:t>
            </a:r>
            <a:r>
              <a:rPr lang="en-US" dirty="0" smtClean="0"/>
              <a:t> </a:t>
            </a:r>
            <a:r>
              <a:rPr lang="en-US" dirty="0" err="1" smtClean="0"/>
              <a:t>întocmită</a:t>
            </a:r>
            <a:r>
              <a:rPr lang="en-US" dirty="0" smtClean="0"/>
              <a:t> </a:t>
            </a:r>
            <a:r>
              <a:rPr lang="en-US" dirty="0" err="1" smtClean="0"/>
              <a:t>în</a:t>
            </a:r>
            <a:r>
              <a:rPr lang="en-US" dirty="0" smtClean="0"/>
              <a:t> format electronic, </a:t>
            </a:r>
            <a:r>
              <a:rPr lang="en-US" dirty="0" err="1" smtClean="0"/>
              <a:t>fişa</a:t>
            </a:r>
            <a:r>
              <a:rPr lang="en-US" dirty="0" smtClean="0"/>
              <a:t> de </a:t>
            </a:r>
            <a:r>
              <a:rPr lang="en-US" dirty="0" err="1" smtClean="0"/>
              <a:t>instruire</a:t>
            </a:r>
            <a:r>
              <a:rPr lang="en-US" dirty="0" smtClean="0"/>
              <a:t> </a:t>
            </a:r>
            <a:r>
              <a:rPr lang="en-US" dirty="0" err="1" smtClean="0"/>
              <a:t>colectivă</a:t>
            </a:r>
            <a:r>
              <a:rPr lang="en-US" dirty="0" smtClean="0"/>
              <a:t> se </a:t>
            </a:r>
            <a:r>
              <a:rPr lang="en-US" dirty="0" err="1" smtClean="0"/>
              <a:t>semnează</a:t>
            </a:r>
            <a:r>
              <a:rPr lang="en-US" dirty="0" smtClean="0"/>
              <a:t> cu </a:t>
            </a:r>
            <a:r>
              <a:rPr lang="en-US" dirty="0" err="1" smtClean="0"/>
              <a:t>semnătură</a:t>
            </a:r>
            <a:r>
              <a:rPr lang="en-US" dirty="0" smtClean="0"/>
              <a:t> </a:t>
            </a:r>
            <a:r>
              <a:rPr lang="en-US" dirty="0" err="1" smtClean="0"/>
              <a:t>electronică</a:t>
            </a:r>
            <a:r>
              <a:rPr lang="en-US" dirty="0" smtClean="0"/>
              <a:t>, </a:t>
            </a:r>
            <a:r>
              <a:rPr lang="en-US" dirty="0" err="1" smtClean="0"/>
              <a:t>semnătură</a:t>
            </a:r>
            <a:r>
              <a:rPr lang="en-US" dirty="0" smtClean="0"/>
              <a:t> </a:t>
            </a:r>
            <a:r>
              <a:rPr lang="en-US" dirty="0" err="1" smtClean="0"/>
              <a:t>electronică</a:t>
            </a:r>
            <a:r>
              <a:rPr lang="en-US" dirty="0" smtClean="0"/>
              <a:t> </a:t>
            </a:r>
            <a:r>
              <a:rPr lang="en-US" dirty="0" err="1" smtClean="0"/>
              <a:t>avansată</a:t>
            </a:r>
            <a:r>
              <a:rPr lang="en-US" dirty="0" smtClean="0"/>
              <a:t> </a:t>
            </a:r>
            <a:r>
              <a:rPr lang="en-US" dirty="0" err="1" smtClean="0"/>
              <a:t>sau</a:t>
            </a:r>
            <a:r>
              <a:rPr lang="en-US" dirty="0" smtClean="0"/>
              <a:t> </a:t>
            </a:r>
            <a:r>
              <a:rPr lang="en-US" dirty="0" err="1" smtClean="0"/>
              <a:t>semnătură</a:t>
            </a:r>
            <a:r>
              <a:rPr lang="en-US" dirty="0" smtClean="0"/>
              <a:t> </a:t>
            </a:r>
            <a:r>
              <a:rPr lang="en-US" dirty="0" err="1" smtClean="0"/>
              <a:t>electronică</a:t>
            </a:r>
            <a:r>
              <a:rPr lang="en-US" dirty="0" smtClean="0"/>
              <a:t> </a:t>
            </a:r>
            <a:r>
              <a:rPr lang="en-US" dirty="0" err="1" smtClean="0"/>
              <a:t>calificată</a:t>
            </a:r>
            <a:r>
              <a:rPr lang="en-US" dirty="0" smtClean="0"/>
              <a:t>.</a:t>
            </a:r>
            <a:endParaRPr lang="ro-RO" dirty="0" smtClean="0"/>
          </a:p>
          <a:p>
            <a:r>
              <a:rPr lang="vi-VN" sz="2300" dirty="0" smtClean="0">
                <a:solidFill>
                  <a:srgbClr val="FF0000"/>
                </a:solidFill>
              </a:rPr>
              <a:t>(</a:t>
            </a:r>
            <a:r>
              <a:rPr lang="vi-VN" sz="2300" dirty="0">
                <a:solidFill>
                  <a:srgbClr val="FF0000"/>
                </a:solidFill>
              </a:rPr>
              <a:t>4) Fişa de instruire colectivă se întocmeşte în două exemplare, din care un exemplar se va păstra de către angajator/lucrător desemnat/serviciu intern de prevenire şi protecţie care a efectuat instruirea şi un exemplar se păstrează de către angajatorul lucrătorilor instruiţi sau, în cazul vizitatorilor, de către conducătorul grupului.</a:t>
            </a:r>
          </a:p>
          <a:p>
            <a:endParaRPr lang="ro-RO" dirty="0" smtClean="0"/>
          </a:p>
          <a:p>
            <a:endParaRPr lang="ro-RO" dirty="0"/>
          </a:p>
        </p:txBody>
      </p:sp>
      <p:sp>
        <p:nvSpPr>
          <p:cNvPr id="4" name="Titlu 1"/>
          <p:cNvSpPr>
            <a:spLocks noGrp="1"/>
          </p:cNvSpPr>
          <p:nvPr>
            <p:ph type="title"/>
          </p:nvPr>
        </p:nvSpPr>
        <p:spPr/>
        <p:txBody>
          <a:bodyPr>
            <a:normAutofit fontScale="90000"/>
          </a:bodyPr>
          <a:lstStyle/>
          <a:p>
            <a:r>
              <a:rPr lang="en-US" sz="2700" b="1" dirty="0" smtClean="0"/>
              <a:t>CAP. V</a:t>
            </a:r>
            <a:r>
              <a:rPr lang="vi-VN" sz="2700" b="1" dirty="0" smtClean="0"/>
              <a:t> INSTRUIREA LUCRĂTORILOR ÎN DOMENIUL SECURITĂŢII ŞI SĂNĂTĂŢII ÎN MUNCĂ</a:t>
            </a:r>
            <a:r>
              <a:rPr lang="en-US" sz="2700" b="1" dirty="0" smtClean="0"/>
              <a:t> </a:t>
            </a:r>
            <a:r>
              <a:rPr lang="ro-RO" sz="2700" dirty="0" smtClean="0"/>
              <a:t/>
            </a:r>
            <a:br>
              <a:rPr lang="ro-RO" sz="2700" dirty="0" smtClean="0"/>
            </a:br>
            <a:r>
              <a:rPr lang="en-US" sz="2200" b="1" dirty="0" smtClean="0"/>
              <a:t>SECŢIUNEA 1</a:t>
            </a:r>
            <a:r>
              <a:rPr lang="ro-RO" sz="2200" b="1" dirty="0" smtClean="0"/>
              <a:t> -</a:t>
            </a:r>
            <a:r>
              <a:rPr lang="en-US" sz="2200" b="1" dirty="0" smtClean="0"/>
              <a:t>    DISPOZIŢII GENERALE</a:t>
            </a:r>
            <a:endParaRPr lang="ro-RO"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3100" b="1" dirty="0" smtClean="0"/>
              <a:t/>
            </a:r>
            <a:br>
              <a:rPr lang="en-US" sz="3100" b="1" dirty="0" smtClean="0"/>
            </a:br>
            <a:r>
              <a:rPr lang="vi-VN" sz="3100" b="1" dirty="0" smtClean="0"/>
              <a:t>    INSTRUIREA INTRODUCTIV-GENERALĂ</a:t>
            </a:r>
            <a:br>
              <a:rPr lang="vi-VN" sz="3100" b="1" dirty="0" smtClean="0"/>
            </a:br>
            <a:endParaRPr lang="ro-RO" sz="3100" b="1" dirty="0"/>
          </a:p>
        </p:txBody>
      </p:sp>
      <p:sp>
        <p:nvSpPr>
          <p:cNvPr id="3" name="Substituent conținut 2"/>
          <p:cNvSpPr>
            <a:spLocks noGrp="1"/>
          </p:cNvSpPr>
          <p:nvPr>
            <p:ph idx="1"/>
          </p:nvPr>
        </p:nvSpPr>
        <p:spPr/>
        <p:txBody>
          <a:bodyPr>
            <a:normAutofit/>
          </a:bodyPr>
          <a:lstStyle/>
          <a:p>
            <a:pPr>
              <a:buNone/>
            </a:pPr>
            <a:r>
              <a:rPr lang="en-US" sz="2400" dirty="0" smtClean="0"/>
              <a:t>La </a:t>
            </a:r>
            <a:r>
              <a:rPr lang="en-US" sz="2400" u="sng" dirty="0" err="1" smtClean="0"/>
              <a:t>articolul</a:t>
            </a:r>
            <a:r>
              <a:rPr lang="en-US" sz="2400" u="sng" dirty="0" smtClean="0"/>
              <a:t> </a:t>
            </a:r>
            <a:r>
              <a:rPr lang="en-US" sz="2400" u="sng" dirty="0"/>
              <a:t>89, </a:t>
            </a:r>
            <a:r>
              <a:rPr lang="en-US" sz="2400" u="sng" dirty="0" err="1"/>
              <a:t>alineatul</a:t>
            </a:r>
            <a:r>
              <a:rPr lang="en-US" sz="2400" u="sng" dirty="0"/>
              <a:t> (2</a:t>
            </a:r>
            <a:r>
              <a:rPr lang="en-US" sz="2400" u="sng" dirty="0" smtClean="0"/>
              <a:t>)</a:t>
            </a:r>
            <a:endParaRPr lang="ro-RO" sz="2400" dirty="0" smtClean="0"/>
          </a:p>
          <a:p>
            <a:pPr>
              <a:buNone/>
            </a:pPr>
            <a:r>
              <a:rPr lang="en-US" sz="2400" dirty="0" smtClean="0"/>
              <a:t>   </a:t>
            </a:r>
            <a:r>
              <a:rPr lang="en-US" sz="2400" dirty="0" err="1"/>
              <a:t>Rezultatul</a:t>
            </a:r>
            <a:r>
              <a:rPr lang="en-US" sz="2400" dirty="0"/>
              <a:t> </a:t>
            </a:r>
            <a:r>
              <a:rPr lang="en-US" sz="2400" dirty="0" err="1"/>
              <a:t>verificării</a:t>
            </a:r>
            <a:r>
              <a:rPr lang="en-US" sz="2400" dirty="0"/>
              <a:t> </a:t>
            </a:r>
            <a:r>
              <a:rPr lang="en-US" sz="2400" dirty="0" err="1"/>
              <a:t>prevăzute</a:t>
            </a:r>
            <a:r>
              <a:rPr lang="en-US" sz="2400" dirty="0"/>
              <a:t> la </a:t>
            </a:r>
            <a:r>
              <a:rPr lang="en-US" sz="2400" dirty="0" err="1"/>
              <a:t>alin</a:t>
            </a:r>
            <a:r>
              <a:rPr lang="en-US" sz="2400" dirty="0"/>
              <a:t>. (1) se </a:t>
            </a:r>
            <a:r>
              <a:rPr lang="en-US" sz="2400" dirty="0" err="1"/>
              <a:t>consemnează</a:t>
            </a:r>
            <a:r>
              <a:rPr lang="en-US" sz="2400" dirty="0"/>
              <a:t>:</a:t>
            </a:r>
            <a:endParaRPr lang="ro-RO" sz="2400" dirty="0"/>
          </a:p>
          <a:p>
            <a:r>
              <a:rPr lang="en-US" sz="2400" dirty="0" smtClean="0"/>
              <a:t>a</a:t>
            </a:r>
            <a:r>
              <a:rPr lang="en-US" sz="2400" dirty="0"/>
              <a:t>) </a:t>
            </a:r>
            <a:r>
              <a:rPr lang="en-US" sz="2400" dirty="0" err="1"/>
              <a:t>pe</a:t>
            </a:r>
            <a:r>
              <a:rPr lang="en-US" sz="2400" dirty="0"/>
              <a:t> </a:t>
            </a:r>
            <a:r>
              <a:rPr lang="en-US" sz="2400" dirty="0" err="1"/>
              <a:t>suport</a:t>
            </a:r>
            <a:r>
              <a:rPr lang="en-US" sz="2400" dirty="0"/>
              <a:t> </a:t>
            </a:r>
            <a:r>
              <a:rPr lang="en-US" sz="2400" dirty="0" err="1"/>
              <a:t>hârtie</a:t>
            </a:r>
            <a:r>
              <a:rPr lang="en-US" sz="2400" dirty="0"/>
              <a:t> </a:t>
            </a:r>
            <a:r>
              <a:rPr lang="en-US" sz="2400" dirty="0" err="1"/>
              <a:t>în</a:t>
            </a:r>
            <a:r>
              <a:rPr lang="en-US" sz="2400" dirty="0"/>
              <a:t> </a:t>
            </a:r>
            <a:r>
              <a:rPr lang="en-US" sz="2400" dirty="0" err="1"/>
              <a:t>fişa</a:t>
            </a:r>
            <a:r>
              <a:rPr lang="en-US" sz="2400" dirty="0"/>
              <a:t> de </a:t>
            </a:r>
            <a:r>
              <a:rPr lang="en-US" sz="2400" dirty="0" err="1"/>
              <a:t>instruire</a:t>
            </a:r>
            <a:r>
              <a:rPr lang="en-US" sz="2400" dirty="0"/>
              <a:t> </a:t>
            </a:r>
            <a:r>
              <a:rPr lang="en-US" sz="2400" dirty="0" err="1"/>
              <a:t>individuală</a:t>
            </a:r>
            <a:r>
              <a:rPr lang="en-US" sz="2400" dirty="0"/>
              <a:t>, conform </a:t>
            </a:r>
            <a:r>
              <a:rPr lang="en-US" sz="2400" dirty="0" err="1"/>
              <a:t>modelului</a:t>
            </a:r>
            <a:r>
              <a:rPr lang="en-US" sz="2400" dirty="0"/>
              <a:t> </a:t>
            </a:r>
            <a:r>
              <a:rPr lang="en-US" sz="2400" dirty="0" err="1"/>
              <a:t>prevăzut</a:t>
            </a:r>
            <a:r>
              <a:rPr lang="en-US" sz="2400" dirty="0"/>
              <a:t> </a:t>
            </a:r>
            <a:r>
              <a:rPr lang="en-US" sz="2400" dirty="0" err="1"/>
              <a:t>în</a:t>
            </a:r>
            <a:r>
              <a:rPr lang="en-US" sz="2400" dirty="0"/>
              <a:t> </a:t>
            </a:r>
            <a:r>
              <a:rPr lang="en-US" sz="2400" dirty="0" err="1"/>
              <a:t>anexa</a:t>
            </a:r>
            <a:r>
              <a:rPr lang="en-US" sz="2400" dirty="0"/>
              <a:t> nr. 11; </a:t>
            </a:r>
            <a:r>
              <a:rPr lang="en-US" sz="2400" dirty="0" err="1"/>
              <a:t>sau</a:t>
            </a:r>
            <a:endParaRPr lang="ro-RO" sz="2400" dirty="0"/>
          </a:p>
          <a:p>
            <a:r>
              <a:rPr lang="en-US" sz="2400" dirty="0" smtClean="0"/>
              <a:t> </a:t>
            </a:r>
            <a:r>
              <a:rPr lang="en-US" sz="2400" dirty="0"/>
              <a:t>b) </a:t>
            </a:r>
            <a:r>
              <a:rPr lang="en-US" sz="2400" dirty="0" err="1"/>
              <a:t>în</a:t>
            </a:r>
            <a:r>
              <a:rPr lang="en-US" sz="2400" dirty="0"/>
              <a:t> format electronic, </a:t>
            </a:r>
            <a:r>
              <a:rPr lang="en-US" sz="2400" dirty="0" err="1"/>
              <a:t>cuprinzând</a:t>
            </a:r>
            <a:r>
              <a:rPr lang="en-US" sz="2400" dirty="0"/>
              <a:t> </a:t>
            </a:r>
            <a:r>
              <a:rPr lang="en-US" sz="2400" dirty="0" err="1"/>
              <a:t>informaţiile</a:t>
            </a:r>
            <a:r>
              <a:rPr lang="en-US" sz="2400" dirty="0"/>
              <a:t> </a:t>
            </a:r>
            <a:r>
              <a:rPr lang="en-US" sz="2400" dirty="0" err="1"/>
              <a:t>prevăzute</a:t>
            </a:r>
            <a:r>
              <a:rPr lang="en-US" sz="2400" dirty="0"/>
              <a:t> </a:t>
            </a:r>
            <a:r>
              <a:rPr lang="en-US" sz="2400" dirty="0" err="1"/>
              <a:t>în</a:t>
            </a:r>
            <a:r>
              <a:rPr lang="en-US" sz="2400" dirty="0"/>
              <a:t> </a:t>
            </a:r>
            <a:r>
              <a:rPr lang="en-US" sz="2400" dirty="0" err="1"/>
              <a:t>anexa</a:t>
            </a:r>
            <a:r>
              <a:rPr lang="en-US" sz="2400" dirty="0"/>
              <a:t> nr. 11</a:t>
            </a:r>
            <a:r>
              <a:rPr lang="en-US" sz="2400" dirty="0" smtClean="0"/>
              <a:t>.</a:t>
            </a:r>
            <a:endParaRPr lang="ro-RO" sz="2400" dirty="0" smtClean="0"/>
          </a:p>
          <a:p>
            <a:r>
              <a:rPr lang="vi-VN" sz="2400" dirty="0">
                <a:solidFill>
                  <a:srgbClr val="FF0000"/>
                </a:solidFill>
              </a:rPr>
              <a:t>(2) Rezultatul verificării va fi consemnat în fişa de instruire</a:t>
            </a:r>
            <a:r>
              <a:rPr lang="vi-VN" sz="2400" dirty="0" smtClean="0">
                <a:solidFill>
                  <a:srgbClr val="FF0000"/>
                </a:solidFill>
              </a:rPr>
              <a:t>.</a:t>
            </a:r>
            <a:endParaRPr lang="vi-VN" sz="24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ro-RO" sz="3100" b="1" dirty="0" smtClean="0"/>
              <a:t/>
            </a:r>
            <a:br>
              <a:rPr lang="ro-RO" sz="3100" b="1" dirty="0" smtClean="0"/>
            </a:br>
            <a:r>
              <a:rPr lang="en-US" sz="3100" b="1" dirty="0"/>
              <a:t/>
            </a:r>
            <a:br>
              <a:rPr lang="en-US" sz="3100" b="1" dirty="0"/>
            </a:br>
            <a:r>
              <a:rPr lang="vi-VN" sz="3100" b="1" dirty="0" smtClean="0"/>
              <a:t>    INSTRUIREA LA LOCUL DE MUNCĂ</a:t>
            </a:r>
            <a:r>
              <a:rPr lang="vi-VN" dirty="0"/>
              <a:t/>
            </a:r>
            <a:br>
              <a:rPr lang="vi-VN" dirty="0"/>
            </a:br>
            <a:endParaRPr lang="ro-RO" dirty="0"/>
          </a:p>
        </p:txBody>
      </p:sp>
      <p:sp>
        <p:nvSpPr>
          <p:cNvPr id="3" name="Substituent conținut 2"/>
          <p:cNvSpPr>
            <a:spLocks noGrp="1"/>
          </p:cNvSpPr>
          <p:nvPr>
            <p:ph idx="1"/>
          </p:nvPr>
        </p:nvSpPr>
        <p:spPr/>
        <p:txBody>
          <a:bodyPr>
            <a:normAutofit/>
          </a:bodyPr>
          <a:lstStyle/>
          <a:p>
            <a:pPr>
              <a:buNone/>
            </a:pPr>
            <a:r>
              <a:rPr lang="en-US" u="sng" dirty="0" err="1" smtClean="0"/>
              <a:t>Articolul</a:t>
            </a:r>
            <a:r>
              <a:rPr lang="en-US" u="sng" dirty="0" smtClean="0"/>
              <a:t> 94</a:t>
            </a:r>
            <a:endParaRPr lang="ro-RO" dirty="0"/>
          </a:p>
          <a:p>
            <a:r>
              <a:rPr lang="en-US" sz="2800" dirty="0" err="1" smtClean="0"/>
              <a:t>Începerea</a:t>
            </a:r>
            <a:r>
              <a:rPr lang="en-US" sz="2800" dirty="0" smtClean="0"/>
              <a:t> </a:t>
            </a:r>
            <a:r>
              <a:rPr lang="en-US" sz="2800" dirty="0" err="1"/>
              <a:t>efectivă</a:t>
            </a:r>
            <a:r>
              <a:rPr lang="en-US" sz="2800" dirty="0"/>
              <a:t> a </a:t>
            </a:r>
            <a:r>
              <a:rPr lang="en-US" sz="2800" dirty="0" err="1"/>
              <a:t>activităţii</a:t>
            </a:r>
            <a:r>
              <a:rPr lang="en-US" sz="2800" dirty="0"/>
              <a:t> la </a:t>
            </a:r>
            <a:r>
              <a:rPr lang="en-US" sz="2800" dirty="0" err="1"/>
              <a:t>postul</a:t>
            </a:r>
            <a:r>
              <a:rPr lang="en-US" sz="2800" dirty="0"/>
              <a:t> de </a:t>
            </a:r>
            <a:r>
              <a:rPr lang="en-US" sz="2800" dirty="0" err="1"/>
              <a:t>lucru</a:t>
            </a:r>
            <a:r>
              <a:rPr lang="en-US" sz="2800" dirty="0"/>
              <a:t> de </a:t>
            </a:r>
            <a:r>
              <a:rPr lang="en-US" sz="2800" dirty="0" err="1"/>
              <a:t>către</a:t>
            </a:r>
            <a:r>
              <a:rPr lang="en-US" sz="2800" dirty="0"/>
              <a:t> </a:t>
            </a:r>
            <a:r>
              <a:rPr lang="en-US" sz="2800" dirty="0" err="1"/>
              <a:t>lucrătorul</a:t>
            </a:r>
            <a:r>
              <a:rPr lang="en-US" sz="2800" dirty="0"/>
              <a:t> </a:t>
            </a:r>
            <a:r>
              <a:rPr lang="en-US" sz="2800" dirty="0" err="1"/>
              <a:t>instruit</a:t>
            </a:r>
            <a:r>
              <a:rPr lang="en-US" sz="2800" dirty="0"/>
              <a:t> se face </a:t>
            </a:r>
            <a:r>
              <a:rPr lang="en-US" sz="2800" dirty="0" err="1"/>
              <a:t>numai</a:t>
            </a:r>
            <a:r>
              <a:rPr lang="en-US" sz="2800" dirty="0"/>
              <a:t> </a:t>
            </a:r>
            <a:r>
              <a:rPr lang="en-US" sz="2800" dirty="0" err="1"/>
              <a:t>după</a:t>
            </a:r>
            <a:r>
              <a:rPr lang="en-US" sz="2800" dirty="0"/>
              <a:t> </a:t>
            </a:r>
            <a:r>
              <a:rPr lang="en-US" sz="2800" dirty="0" err="1"/>
              <a:t>verificarea</a:t>
            </a:r>
            <a:r>
              <a:rPr lang="en-US" sz="2800" dirty="0"/>
              <a:t> </a:t>
            </a:r>
            <a:r>
              <a:rPr lang="en-US" sz="2800" dirty="0" err="1"/>
              <a:t>însuşirii</a:t>
            </a:r>
            <a:r>
              <a:rPr lang="en-US" sz="2800" dirty="0"/>
              <a:t> </a:t>
            </a:r>
            <a:r>
              <a:rPr lang="en-US" sz="2800" dirty="0" err="1"/>
              <a:t>cunoştinţelor</a:t>
            </a:r>
            <a:r>
              <a:rPr lang="en-US" sz="2800" dirty="0"/>
              <a:t> de </a:t>
            </a:r>
            <a:r>
              <a:rPr lang="en-US" sz="2800" dirty="0" err="1"/>
              <a:t>către</a:t>
            </a:r>
            <a:r>
              <a:rPr lang="en-US" sz="2800" dirty="0"/>
              <a:t> </a:t>
            </a:r>
            <a:r>
              <a:rPr lang="en-US" sz="2800" dirty="0" err="1"/>
              <a:t>şeful</a:t>
            </a:r>
            <a:r>
              <a:rPr lang="en-US" sz="2800" dirty="0"/>
              <a:t> </a:t>
            </a:r>
            <a:r>
              <a:rPr lang="en-US" sz="2800" dirty="0" err="1"/>
              <a:t>ierarhic</a:t>
            </a:r>
            <a:r>
              <a:rPr lang="en-US" sz="2800" dirty="0"/>
              <a:t> superior </a:t>
            </a:r>
            <a:r>
              <a:rPr lang="en-US" sz="2800" dirty="0" err="1"/>
              <a:t>celui</a:t>
            </a:r>
            <a:r>
              <a:rPr lang="en-US" sz="2800" dirty="0"/>
              <a:t> care a </a:t>
            </a:r>
            <a:r>
              <a:rPr lang="en-US" sz="2800" dirty="0" err="1"/>
              <a:t>făcut</a:t>
            </a:r>
            <a:r>
              <a:rPr lang="en-US" sz="2800" dirty="0"/>
              <a:t> </a:t>
            </a:r>
            <a:r>
              <a:rPr lang="en-US" sz="2800" dirty="0" err="1"/>
              <a:t>instruirea</a:t>
            </a:r>
            <a:r>
              <a:rPr lang="en-US" sz="2800" dirty="0"/>
              <a:t> </a:t>
            </a:r>
            <a:r>
              <a:rPr lang="en-US" sz="2800" dirty="0" err="1"/>
              <a:t>şi</a:t>
            </a:r>
            <a:r>
              <a:rPr lang="en-US" sz="2800" dirty="0"/>
              <a:t> se </a:t>
            </a:r>
            <a:r>
              <a:rPr lang="en-US" sz="2800" dirty="0" err="1"/>
              <a:t>consemnează</a:t>
            </a:r>
            <a:r>
              <a:rPr lang="en-US" sz="2800" dirty="0"/>
              <a:t> </a:t>
            </a:r>
            <a:r>
              <a:rPr lang="en-US" sz="2800" dirty="0" err="1"/>
              <a:t>în</a:t>
            </a:r>
            <a:r>
              <a:rPr lang="en-US" sz="2800" dirty="0"/>
              <a:t> </a:t>
            </a:r>
            <a:r>
              <a:rPr lang="en-US" sz="2800" dirty="0" err="1"/>
              <a:t>fişa</a:t>
            </a:r>
            <a:r>
              <a:rPr lang="en-US" sz="2800" dirty="0"/>
              <a:t> de </a:t>
            </a:r>
            <a:r>
              <a:rPr lang="en-US" sz="2800" dirty="0" err="1"/>
              <a:t>instruire</a:t>
            </a:r>
            <a:r>
              <a:rPr lang="en-US" sz="2800" dirty="0"/>
              <a:t> </a:t>
            </a:r>
            <a:r>
              <a:rPr lang="en-US" sz="2800" dirty="0" err="1"/>
              <a:t>individuală</a:t>
            </a:r>
            <a:r>
              <a:rPr lang="en-US" sz="2800" dirty="0"/>
              <a:t> </a:t>
            </a:r>
            <a:r>
              <a:rPr lang="en-US" sz="2800" dirty="0" err="1"/>
              <a:t>întocmită</a:t>
            </a:r>
            <a:r>
              <a:rPr lang="en-US" sz="2800" dirty="0"/>
              <a:t> </a:t>
            </a:r>
            <a:r>
              <a:rPr lang="en-US" sz="2800" dirty="0" err="1"/>
              <a:t>pe</a:t>
            </a:r>
            <a:r>
              <a:rPr lang="en-US" sz="2800" dirty="0"/>
              <a:t> </a:t>
            </a:r>
            <a:r>
              <a:rPr lang="en-US" sz="2800" dirty="0" err="1"/>
              <a:t>suport</a:t>
            </a:r>
            <a:r>
              <a:rPr lang="en-US" sz="2800" dirty="0"/>
              <a:t> </a:t>
            </a:r>
            <a:r>
              <a:rPr lang="en-US" sz="2800" dirty="0" err="1"/>
              <a:t>hârtie</a:t>
            </a:r>
            <a:r>
              <a:rPr lang="en-US" sz="2800" dirty="0"/>
              <a:t> </a:t>
            </a:r>
            <a:r>
              <a:rPr lang="en-US" sz="2800" dirty="0" err="1"/>
              <a:t>sau</a:t>
            </a:r>
            <a:r>
              <a:rPr lang="en-US" sz="2800" dirty="0"/>
              <a:t> </a:t>
            </a:r>
            <a:r>
              <a:rPr lang="en-US" sz="2800" dirty="0" err="1"/>
              <a:t>în</a:t>
            </a:r>
            <a:r>
              <a:rPr lang="en-US" sz="2800" dirty="0"/>
              <a:t> format electronic</a:t>
            </a:r>
            <a:r>
              <a:rPr lang="en-US" sz="2800" dirty="0" smtClean="0"/>
              <a:t>.</a:t>
            </a:r>
            <a:endParaRPr lang="ro-RO" sz="2800" dirty="0" smtClean="0"/>
          </a:p>
          <a:p>
            <a:r>
              <a:rPr lang="vi-VN" sz="1700" dirty="0" smtClean="0">
                <a:solidFill>
                  <a:srgbClr val="FF0000"/>
                </a:solidFill>
              </a:rPr>
              <a:t>Începerea </a:t>
            </a:r>
            <a:r>
              <a:rPr lang="vi-VN" sz="1700" dirty="0">
                <a:solidFill>
                  <a:srgbClr val="FF0000"/>
                </a:solidFill>
              </a:rPr>
              <a:t>efectivă a activităţii la postul de lucru de către lucrătorul instruit se face numai după verificarea cunoştinţelor de căte şeful ierarhic superior celui care a făcut instruirea şi se consemnează în fişa de instruire individuală.</a:t>
            </a:r>
          </a:p>
          <a:p>
            <a:endParaRPr lang="ro-RO"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2800" b="1" dirty="0" smtClean="0"/>
              <a:t> INSTRUIREA PERIODICĂ</a:t>
            </a:r>
            <a:br>
              <a:rPr lang="vi-VN" sz="2800" b="1" dirty="0" smtClean="0"/>
            </a:br>
            <a:endParaRPr lang="ro-RO" sz="2800" b="1" dirty="0"/>
          </a:p>
        </p:txBody>
      </p:sp>
      <p:sp>
        <p:nvSpPr>
          <p:cNvPr id="3" name="Substituent conținut 2"/>
          <p:cNvSpPr>
            <a:spLocks noGrp="1"/>
          </p:cNvSpPr>
          <p:nvPr>
            <p:ph idx="1"/>
          </p:nvPr>
        </p:nvSpPr>
        <p:spPr/>
        <p:txBody>
          <a:bodyPr>
            <a:normAutofit fontScale="70000" lnSpcReduction="20000"/>
          </a:bodyPr>
          <a:lstStyle/>
          <a:p>
            <a:r>
              <a:rPr lang="ro-RO" u="sng" dirty="0" smtClean="0"/>
              <a:t>Art. </a:t>
            </a:r>
            <a:r>
              <a:rPr lang="en-US" u="sng" dirty="0" smtClean="0"/>
              <a:t>96</a:t>
            </a:r>
            <a:r>
              <a:rPr lang="ro-RO" u="sng" dirty="0" smtClean="0"/>
              <a:t> (4) </a:t>
            </a:r>
          </a:p>
          <a:p>
            <a:pPr>
              <a:buNone/>
            </a:pPr>
            <a:r>
              <a:rPr lang="ro-RO" dirty="0"/>
              <a:t> </a:t>
            </a:r>
            <a:r>
              <a:rPr lang="ro-RO" dirty="0" smtClean="0"/>
              <a:t>  </a:t>
            </a:r>
            <a:r>
              <a:rPr lang="en-US" dirty="0" smtClean="0"/>
              <a:t>  </a:t>
            </a:r>
            <a:r>
              <a:rPr lang="en-US" dirty="0" err="1"/>
              <a:t>Verificarea</a:t>
            </a:r>
            <a:r>
              <a:rPr lang="en-US" dirty="0"/>
              <a:t> </a:t>
            </a:r>
            <a:r>
              <a:rPr lang="en-US" dirty="0" err="1"/>
              <a:t>efectuării</a:t>
            </a:r>
            <a:r>
              <a:rPr lang="en-US" dirty="0"/>
              <a:t> </a:t>
            </a:r>
            <a:r>
              <a:rPr lang="en-US" dirty="0" err="1"/>
              <a:t>instruirii</a:t>
            </a:r>
            <a:r>
              <a:rPr lang="en-US" dirty="0"/>
              <a:t> </a:t>
            </a:r>
            <a:r>
              <a:rPr lang="en-US" dirty="0" err="1"/>
              <a:t>periodice</a:t>
            </a:r>
            <a:r>
              <a:rPr lang="en-US" dirty="0"/>
              <a:t> se face de </a:t>
            </a:r>
            <a:r>
              <a:rPr lang="en-US" dirty="0" err="1"/>
              <a:t>către</a:t>
            </a:r>
            <a:r>
              <a:rPr lang="en-US" dirty="0"/>
              <a:t> </a:t>
            </a:r>
            <a:r>
              <a:rPr lang="en-US" dirty="0" err="1"/>
              <a:t>şeful</a:t>
            </a:r>
            <a:r>
              <a:rPr lang="en-US" dirty="0"/>
              <a:t> </a:t>
            </a:r>
            <a:r>
              <a:rPr lang="en-US" dirty="0" err="1"/>
              <a:t>ierarhic</a:t>
            </a:r>
            <a:r>
              <a:rPr lang="en-US" dirty="0"/>
              <a:t> al </a:t>
            </a:r>
            <a:r>
              <a:rPr lang="en-US" dirty="0" err="1"/>
              <a:t>celui</a:t>
            </a:r>
            <a:r>
              <a:rPr lang="en-US" dirty="0"/>
              <a:t> care </a:t>
            </a:r>
            <a:r>
              <a:rPr lang="en-US" dirty="0" err="1"/>
              <a:t>efectuează</a:t>
            </a:r>
            <a:r>
              <a:rPr lang="en-US" dirty="0"/>
              <a:t> </a:t>
            </a:r>
            <a:r>
              <a:rPr lang="en-US" dirty="0" err="1"/>
              <a:t>instruirea</a:t>
            </a:r>
            <a:r>
              <a:rPr lang="en-US" dirty="0"/>
              <a:t> </a:t>
            </a:r>
            <a:r>
              <a:rPr lang="en-US" dirty="0" err="1"/>
              <a:t>şi</a:t>
            </a:r>
            <a:r>
              <a:rPr lang="en-US" dirty="0"/>
              <a:t> </a:t>
            </a:r>
            <a:r>
              <a:rPr lang="en-US" dirty="0" err="1"/>
              <a:t>prin</a:t>
            </a:r>
            <a:r>
              <a:rPr lang="en-US" dirty="0"/>
              <a:t> </a:t>
            </a:r>
            <a:r>
              <a:rPr lang="en-US" dirty="0" err="1"/>
              <a:t>sondaj</a:t>
            </a:r>
            <a:r>
              <a:rPr lang="en-US" dirty="0"/>
              <a:t> de </a:t>
            </a:r>
            <a:r>
              <a:rPr lang="en-US" dirty="0" err="1"/>
              <a:t>către</a:t>
            </a:r>
            <a:r>
              <a:rPr lang="en-US" dirty="0"/>
              <a:t> </a:t>
            </a:r>
            <a:r>
              <a:rPr lang="en-US" dirty="0" err="1"/>
              <a:t>angajator</a:t>
            </a:r>
            <a:r>
              <a:rPr lang="en-US" dirty="0"/>
              <a:t>/</a:t>
            </a:r>
            <a:r>
              <a:rPr lang="en-US" dirty="0" err="1"/>
              <a:t>lucrătorul</a:t>
            </a:r>
            <a:r>
              <a:rPr lang="en-US" dirty="0"/>
              <a:t> </a:t>
            </a:r>
            <a:r>
              <a:rPr lang="en-US" dirty="0" err="1"/>
              <a:t>desemnat</a:t>
            </a:r>
            <a:r>
              <a:rPr lang="en-US" dirty="0"/>
              <a:t>/</a:t>
            </a:r>
            <a:r>
              <a:rPr lang="en-US" dirty="0" err="1"/>
              <a:t>serviciul</a:t>
            </a:r>
            <a:r>
              <a:rPr lang="en-US" dirty="0"/>
              <a:t> intern de </a:t>
            </a:r>
            <a:r>
              <a:rPr lang="en-US" dirty="0" err="1"/>
              <a:t>prevenire</a:t>
            </a:r>
            <a:r>
              <a:rPr lang="en-US" dirty="0"/>
              <a:t> </a:t>
            </a:r>
            <a:r>
              <a:rPr lang="en-US" dirty="0" err="1"/>
              <a:t>şi</a:t>
            </a:r>
            <a:r>
              <a:rPr lang="en-US" dirty="0"/>
              <a:t> </a:t>
            </a:r>
            <a:r>
              <a:rPr lang="en-US" dirty="0" err="1"/>
              <a:t>protecţie</a:t>
            </a:r>
            <a:r>
              <a:rPr lang="en-US" dirty="0"/>
              <a:t>/</a:t>
            </a:r>
            <a:r>
              <a:rPr lang="en-US" dirty="0" err="1"/>
              <a:t>serviciile</a:t>
            </a:r>
            <a:r>
              <a:rPr lang="en-US" dirty="0"/>
              <a:t> </a:t>
            </a:r>
            <a:r>
              <a:rPr lang="en-US" dirty="0" err="1"/>
              <a:t>externe</a:t>
            </a:r>
            <a:r>
              <a:rPr lang="en-US" dirty="0"/>
              <a:t> de </a:t>
            </a:r>
            <a:r>
              <a:rPr lang="en-US" dirty="0" err="1"/>
              <a:t>prevenire</a:t>
            </a:r>
            <a:r>
              <a:rPr lang="en-US" dirty="0"/>
              <a:t> </a:t>
            </a:r>
            <a:r>
              <a:rPr lang="en-US" dirty="0" err="1"/>
              <a:t>şi</a:t>
            </a:r>
            <a:r>
              <a:rPr lang="en-US" dirty="0"/>
              <a:t> </a:t>
            </a:r>
            <a:r>
              <a:rPr lang="en-US" dirty="0" err="1"/>
              <a:t>protecţie</a:t>
            </a:r>
            <a:r>
              <a:rPr lang="en-US" dirty="0"/>
              <a:t>, care </a:t>
            </a:r>
            <a:r>
              <a:rPr lang="en-US" dirty="0" err="1"/>
              <a:t>vor</a:t>
            </a:r>
            <a:r>
              <a:rPr lang="en-US" dirty="0"/>
              <a:t> </a:t>
            </a:r>
            <a:r>
              <a:rPr lang="en-US" dirty="0" err="1"/>
              <a:t>semna</a:t>
            </a:r>
            <a:r>
              <a:rPr lang="en-US" dirty="0"/>
              <a:t> </a:t>
            </a:r>
            <a:r>
              <a:rPr lang="en-US" dirty="0" err="1"/>
              <a:t>fişele</a:t>
            </a:r>
            <a:r>
              <a:rPr lang="en-US" dirty="0"/>
              <a:t> de </a:t>
            </a:r>
            <a:r>
              <a:rPr lang="en-US" dirty="0" err="1"/>
              <a:t>instruire</a:t>
            </a:r>
            <a:r>
              <a:rPr lang="en-US" dirty="0"/>
              <a:t> ale </a:t>
            </a:r>
            <a:r>
              <a:rPr lang="en-US" dirty="0" err="1"/>
              <a:t>lucrătorilor</a:t>
            </a:r>
            <a:r>
              <a:rPr lang="en-US" dirty="0"/>
              <a:t> </a:t>
            </a:r>
            <a:r>
              <a:rPr lang="en-US" dirty="0" err="1"/>
              <a:t>olograf</a:t>
            </a:r>
            <a:r>
              <a:rPr lang="en-US" dirty="0"/>
              <a:t> </a:t>
            </a:r>
            <a:r>
              <a:rPr lang="en-US" dirty="0" err="1"/>
              <a:t>sau</a:t>
            </a:r>
            <a:r>
              <a:rPr lang="en-US" dirty="0"/>
              <a:t> cu </a:t>
            </a:r>
            <a:r>
              <a:rPr lang="en-US" dirty="0" err="1"/>
              <a:t>semnătură</a:t>
            </a:r>
            <a:r>
              <a:rPr lang="en-US" dirty="0"/>
              <a:t> </a:t>
            </a:r>
            <a:r>
              <a:rPr lang="en-US" dirty="0" err="1"/>
              <a:t>electronică</a:t>
            </a:r>
            <a:r>
              <a:rPr lang="en-US" dirty="0"/>
              <a:t>, </a:t>
            </a:r>
            <a:r>
              <a:rPr lang="en-US" dirty="0" err="1"/>
              <a:t>semnătură</a:t>
            </a:r>
            <a:r>
              <a:rPr lang="en-US" dirty="0"/>
              <a:t> </a:t>
            </a:r>
            <a:r>
              <a:rPr lang="en-US" dirty="0" err="1"/>
              <a:t>electronică</a:t>
            </a:r>
            <a:r>
              <a:rPr lang="en-US" dirty="0"/>
              <a:t> </a:t>
            </a:r>
            <a:r>
              <a:rPr lang="en-US" dirty="0" err="1"/>
              <a:t>avansată</a:t>
            </a:r>
            <a:r>
              <a:rPr lang="en-US" dirty="0"/>
              <a:t> </a:t>
            </a:r>
            <a:r>
              <a:rPr lang="en-US" dirty="0" err="1"/>
              <a:t>sau</a:t>
            </a:r>
            <a:r>
              <a:rPr lang="en-US" dirty="0"/>
              <a:t> </a:t>
            </a:r>
            <a:r>
              <a:rPr lang="en-US" dirty="0" err="1"/>
              <a:t>semnătură</a:t>
            </a:r>
            <a:r>
              <a:rPr lang="en-US" dirty="0"/>
              <a:t> </a:t>
            </a:r>
            <a:r>
              <a:rPr lang="en-US" dirty="0" err="1"/>
              <a:t>electronică</a:t>
            </a:r>
            <a:r>
              <a:rPr lang="en-US" dirty="0"/>
              <a:t> </a:t>
            </a:r>
            <a:r>
              <a:rPr lang="en-US" dirty="0" err="1"/>
              <a:t>calificată</a:t>
            </a:r>
            <a:r>
              <a:rPr lang="en-US" dirty="0"/>
              <a:t>, </a:t>
            </a:r>
            <a:r>
              <a:rPr lang="en-US" dirty="0" err="1"/>
              <a:t>confirmând</a:t>
            </a:r>
            <a:r>
              <a:rPr lang="en-US" dirty="0"/>
              <a:t> </a:t>
            </a:r>
            <a:r>
              <a:rPr lang="en-US" dirty="0" err="1"/>
              <a:t>astfel</a:t>
            </a:r>
            <a:r>
              <a:rPr lang="en-US" dirty="0"/>
              <a:t> </a:t>
            </a:r>
            <a:r>
              <a:rPr lang="en-US" dirty="0" err="1"/>
              <a:t>că</a:t>
            </a:r>
            <a:r>
              <a:rPr lang="en-US" dirty="0"/>
              <a:t> </a:t>
            </a:r>
            <a:r>
              <a:rPr lang="en-US" dirty="0" err="1"/>
              <a:t>instruirea</a:t>
            </a:r>
            <a:r>
              <a:rPr lang="en-US" dirty="0"/>
              <a:t> a </a:t>
            </a:r>
            <a:r>
              <a:rPr lang="en-US" dirty="0" err="1"/>
              <a:t>fost</a:t>
            </a:r>
            <a:r>
              <a:rPr lang="en-US" dirty="0"/>
              <a:t> </a:t>
            </a:r>
            <a:r>
              <a:rPr lang="en-US" dirty="0" err="1"/>
              <a:t>făcută</a:t>
            </a:r>
            <a:r>
              <a:rPr lang="en-US" dirty="0"/>
              <a:t> </a:t>
            </a:r>
            <a:r>
              <a:rPr lang="en-US" dirty="0" err="1"/>
              <a:t>corespunzător</a:t>
            </a:r>
            <a:r>
              <a:rPr lang="en-US" dirty="0" smtClean="0"/>
              <a:t>.</a:t>
            </a:r>
            <a:endParaRPr lang="ro-RO" dirty="0" smtClean="0"/>
          </a:p>
          <a:p>
            <a:pPr>
              <a:buNone/>
            </a:pPr>
            <a:r>
              <a:rPr lang="ro-RO" sz="2600" dirty="0" smtClean="0">
                <a:solidFill>
                  <a:srgbClr val="FF0000"/>
                </a:solidFill>
              </a:rPr>
              <a:t>       </a:t>
            </a:r>
            <a:r>
              <a:rPr lang="vi-VN" sz="2600" dirty="0" smtClean="0">
                <a:solidFill>
                  <a:srgbClr val="FF0000"/>
                </a:solidFill>
              </a:rPr>
              <a:t>(</a:t>
            </a:r>
            <a:r>
              <a:rPr lang="vi-VN" sz="2600" dirty="0">
                <a:solidFill>
                  <a:srgbClr val="FF0000"/>
                </a:solidFill>
              </a:rPr>
              <a:t>4) Verificarea instruirii periodice se face de către şeful ierarhic al celui care efectuează instruirea şi prin sondaj de către angajator/lucrătorul desemnat/serviciul intern de prevenire şi protecţie/serviciile externe de prevenire şi protecţie, care vor semna fişele de instruire ale lucrătorilor, confirmând astfel că instruirea a fost făcută corespunzător.</a:t>
            </a:r>
            <a:endParaRPr lang="ro-RO" sz="2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395536" y="260648"/>
            <a:ext cx="8229600" cy="1143000"/>
          </a:xfrm>
        </p:spPr>
        <p:txBody>
          <a:bodyPr>
            <a:normAutofit fontScale="90000"/>
          </a:bodyPr>
          <a:lstStyle/>
          <a:p>
            <a:r>
              <a:rPr lang="en-US" sz="1300" b="1" dirty="0" smtClean="0"/>
              <a:t>CAP. VII</a:t>
            </a:r>
            <a:r>
              <a:rPr lang="vi-VN" sz="1300" b="1" dirty="0" smtClean="0"/>
              <a:t>    COMUNICAREA ŞI CERCETAREA EVENIMENTELOR, ÎNREGISTRAREA ŞI EVIDENŢA ACCIDENTELOR DE MUNCĂ ŞI A INCIDENTELOR PERICULOASE, SEMNALAREA, CERCETAREA, DECLARAREA ŞI RAPORTAREA BOLILOR PROFESIONALE</a:t>
            </a:r>
            <a:r>
              <a:rPr lang="vi-VN" sz="1300" dirty="0"/>
              <a:t/>
            </a:r>
            <a:br>
              <a:rPr lang="vi-VN" sz="1300" dirty="0"/>
            </a:br>
            <a:r>
              <a:rPr lang="en-US" sz="2700" b="1" dirty="0" smtClean="0"/>
              <a:t>    SECŢIUNEA 1</a:t>
            </a:r>
            <a:r>
              <a:rPr lang="ro-RO" sz="2700" b="1" dirty="0" smtClean="0"/>
              <a:t> -</a:t>
            </a:r>
            <a:r>
              <a:rPr lang="en-US" sz="2700" b="1" dirty="0" smtClean="0"/>
              <a:t>COMUNICAREA EVENIMENTELOR</a:t>
            </a:r>
            <a:br>
              <a:rPr lang="en-US" sz="2700" b="1" dirty="0" smtClean="0"/>
            </a:br>
            <a:endParaRPr lang="ro-RO" sz="2700" b="1" dirty="0"/>
          </a:p>
        </p:txBody>
      </p:sp>
      <p:sp>
        <p:nvSpPr>
          <p:cNvPr id="3" name="Substituent conținut 2"/>
          <p:cNvSpPr>
            <a:spLocks noGrp="1"/>
          </p:cNvSpPr>
          <p:nvPr>
            <p:ph idx="1"/>
          </p:nvPr>
        </p:nvSpPr>
        <p:spPr/>
        <p:txBody>
          <a:bodyPr>
            <a:normAutofit fontScale="70000" lnSpcReduction="20000"/>
          </a:bodyPr>
          <a:lstStyle/>
          <a:p>
            <a:r>
              <a:rPr lang="ro-RO" dirty="0" smtClean="0"/>
              <a:t>Art. </a:t>
            </a:r>
            <a:r>
              <a:rPr lang="en-US" u="sng" dirty="0" smtClean="0"/>
              <a:t>108</a:t>
            </a:r>
            <a:r>
              <a:rPr lang="en-US" u="sng" dirty="0"/>
              <a:t>, </a:t>
            </a:r>
            <a:r>
              <a:rPr lang="en-US" u="sng" dirty="0" err="1"/>
              <a:t>alineatul</a:t>
            </a:r>
            <a:r>
              <a:rPr lang="en-US" u="sng" dirty="0"/>
              <a:t> (2</a:t>
            </a:r>
            <a:r>
              <a:rPr lang="en-US" u="sng" dirty="0" smtClean="0"/>
              <a:t>)</a:t>
            </a:r>
            <a:endParaRPr lang="ro-RO" dirty="0"/>
          </a:p>
          <a:p>
            <a:pPr>
              <a:buNone/>
            </a:pPr>
            <a:r>
              <a:rPr lang="en-US" dirty="0"/>
              <a:t> </a:t>
            </a:r>
            <a:r>
              <a:rPr lang="ro-RO" dirty="0" smtClean="0"/>
              <a:t>     D</a:t>
            </a:r>
            <a:r>
              <a:rPr lang="en-US" dirty="0" err="1" smtClean="0"/>
              <a:t>acă</a:t>
            </a:r>
            <a:r>
              <a:rPr lang="en-US" dirty="0" smtClean="0"/>
              <a:t> </a:t>
            </a:r>
            <a:r>
              <a:rPr lang="en-US" dirty="0" err="1"/>
              <a:t>printre</a:t>
            </a:r>
            <a:r>
              <a:rPr lang="en-US" dirty="0"/>
              <a:t> </a:t>
            </a:r>
            <a:r>
              <a:rPr lang="en-US" dirty="0" err="1"/>
              <a:t>victimele</a:t>
            </a:r>
            <a:r>
              <a:rPr lang="en-US" dirty="0"/>
              <a:t> </a:t>
            </a:r>
            <a:r>
              <a:rPr lang="en-US" dirty="0" err="1"/>
              <a:t>evenimentului</a:t>
            </a:r>
            <a:r>
              <a:rPr lang="en-US" dirty="0"/>
              <a:t> se </a:t>
            </a:r>
            <a:r>
              <a:rPr lang="en-US" dirty="0" err="1"/>
              <a:t>află</a:t>
            </a:r>
            <a:r>
              <a:rPr lang="en-US" dirty="0"/>
              <a:t> </a:t>
            </a:r>
            <a:r>
              <a:rPr lang="en-US" dirty="0" err="1"/>
              <a:t>şi</a:t>
            </a:r>
            <a:r>
              <a:rPr lang="en-US" dirty="0"/>
              <a:t> </a:t>
            </a:r>
            <a:r>
              <a:rPr lang="en-US" dirty="0" err="1"/>
              <a:t>lucrători</a:t>
            </a:r>
            <a:r>
              <a:rPr lang="en-US" dirty="0"/>
              <a:t> </a:t>
            </a:r>
            <a:r>
              <a:rPr lang="en-US" dirty="0" err="1"/>
              <a:t>ai</a:t>
            </a:r>
            <a:r>
              <a:rPr lang="en-US" dirty="0"/>
              <a:t> </a:t>
            </a:r>
            <a:r>
              <a:rPr lang="en-US" dirty="0" err="1"/>
              <a:t>altor</a:t>
            </a:r>
            <a:r>
              <a:rPr lang="en-US" dirty="0"/>
              <a:t> </a:t>
            </a:r>
            <a:r>
              <a:rPr lang="en-US" dirty="0" err="1"/>
              <a:t>angajatori</a:t>
            </a:r>
            <a:r>
              <a:rPr lang="en-US" dirty="0"/>
              <a:t>, </a:t>
            </a:r>
            <a:r>
              <a:rPr lang="en-US" dirty="0" err="1"/>
              <a:t>evenimentul</a:t>
            </a:r>
            <a:r>
              <a:rPr lang="en-US" dirty="0"/>
              <a:t> se </a:t>
            </a:r>
            <a:r>
              <a:rPr lang="en-US" dirty="0" err="1"/>
              <a:t>comunică</a:t>
            </a:r>
            <a:r>
              <a:rPr lang="en-US" dirty="0"/>
              <a:t> </a:t>
            </a:r>
            <a:r>
              <a:rPr lang="en-US" dirty="0" err="1"/>
              <a:t>şi</a:t>
            </a:r>
            <a:r>
              <a:rPr lang="en-US" dirty="0"/>
              <a:t> </a:t>
            </a:r>
            <a:r>
              <a:rPr lang="en-US" dirty="0" err="1"/>
              <a:t>angajatorilor</a:t>
            </a:r>
            <a:r>
              <a:rPr lang="en-US" dirty="0"/>
              <a:t> </a:t>
            </a:r>
            <a:r>
              <a:rPr lang="en-US" dirty="0" err="1"/>
              <a:t>acestora</a:t>
            </a:r>
            <a:r>
              <a:rPr lang="en-US" dirty="0"/>
              <a:t> de </a:t>
            </a:r>
            <a:r>
              <a:rPr lang="en-US" dirty="0" err="1"/>
              <a:t>către</a:t>
            </a:r>
            <a:r>
              <a:rPr lang="en-US" dirty="0"/>
              <a:t> </a:t>
            </a:r>
            <a:r>
              <a:rPr lang="en-US" dirty="0" err="1"/>
              <a:t>angajatorul</a:t>
            </a:r>
            <a:r>
              <a:rPr lang="en-US" dirty="0"/>
              <a:t> </a:t>
            </a:r>
            <a:r>
              <a:rPr lang="en-US" u="sng" dirty="0" err="1"/>
              <a:t>pe</a:t>
            </a:r>
            <a:r>
              <a:rPr lang="en-US" u="sng" dirty="0"/>
              <a:t> </a:t>
            </a:r>
            <a:r>
              <a:rPr lang="en-US" u="sng" dirty="0" err="1"/>
              <a:t>teritoriul</a:t>
            </a:r>
            <a:r>
              <a:rPr lang="en-US" u="sng" dirty="0"/>
              <a:t> </a:t>
            </a:r>
            <a:r>
              <a:rPr lang="en-US" u="sng" dirty="0" err="1"/>
              <a:t>căruia</a:t>
            </a:r>
            <a:r>
              <a:rPr lang="en-US" u="sng" dirty="0"/>
              <a:t> s-a </a:t>
            </a:r>
            <a:r>
              <a:rPr lang="en-US" u="sng" dirty="0" err="1"/>
              <a:t>produs</a:t>
            </a:r>
            <a:r>
              <a:rPr lang="en-US" u="sng" dirty="0"/>
              <a:t> </a:t>
            </a:r>
            <a:r>
              <a:rPr lang="en-US" u="sng" dirty="0" err="1"/>
              <a:t>evenimentul</a:t>
            </a:r>
            <a:r>
              <a:rPr lang="en-US" u="sng" dirty="0" smtClean="0"/>
              <a:t>.</a:t>
            </a:r>
            <a:r>
              <a:rPr lang="en-US" dirty="0"/>
              <a:t> </a:t>
            </a:r>
            <a:endParaRPr lang="ro-RO" dirty="0" smtClean="0"/>
          </a:p>
          <a:p>
            <a:pPr>
              <a:buNone/>
            </a:pPr>
            <a:r>
              <a:rPr lang="ro-RO" dirty="0" smtClean="0"/>
              <a:t>      </a:t>
            </a:r>
            <a:r>
              <a:rPr lang="vi-VN" sz="2500" dirty="0" smtClean="0">
                <a:solidFill>
                  <a:srgbClr val="FF0000"/>
                </a:solidFill>
              </a:rPr>
              <a:t>(</a:t>
            </a:r>
            <a:r>
              <a:rPr lang="vi-VN" sz="2500" dirty="0">
                <a:solidFill>
                  <a:srgbClr val="FF0000"/>
                </a:solidFill>
              </a:rPr>
              <a:t>2) Dacă printre victimele evenimentului se află şi lucrători ai altor angajatori, evenimentul va fi comunicat şi angajatorilor acestora de către angajatorul la care s-a produs evenimentul.</a:t>
            </a:r>
            <a:endParaRPr lang="ro-RO" sz="2500" dirty="0">
              <a:solidFill>
                <a:srgbClr val="FF0000"/>
              </a:solidFill>
            </a:endParaRPr>
          </a:p>
          <a:p>
            <a:r>
              <a:rPr lang="en-US" dirty="0"/>
              <a:t> </a:t>
            </a:r>
            <a:r>
              <a:rPr lang="ro-RO" dirty="0" smtClean="0"/>
              <a:t>Art. </a:t>
            </a:r>
            <a:r>
              <a:rPr lang="en-US" dirty="0" smtClean="0"/>
              <a:t>109:</a:t>
            </a:r>
            <a:endParaRPr lang="ro-RO" dirty="0" smtClean="0"/>
          </a:p>
          <a:p>
            <a:pPr>
              <a:buNone/>
            </a:pPr>
            <a:r>
              <a:rPr lang="ro-RO" sz="2200" dirty="0" smtClean="0"/>
              <a:t>         </a:t>
            </a:r>
            <a:r>
              <a:rPr lang="vi-VN" sz="2200" dirty="0" smtClean="0"/>
              <a:t>Comunicarea </a:t>
            </a:r>
            <a:r>
              <a:rPr lang="vi-VN" sz="2200" dirty="0"/>
              <a:t>evenimentelor va cuprinde cel puţin următoarele informaţii, conform modelului prevăzut în anexa nr. 13:</a:t>
            </a:r>
          </a:p>
          <a:p>
            <a:pPr>
              <a:buNone/>
            </a:pPr>
            <a:r>
              <a:rPr lang="en-US" dirty="0" smtClean="0"/>
              <a:t>    </a:t>
            </a:r>
            <a:r>
              <a:rPr lang="ro-RO" dirty="0" smtClean="0"/>
              <a:t>   </a:t>
            </a:r>
            <a:r>
              <a:rPr lang="en-US" dirty="0" smtClean="0"/>
              <a:t>a</a:t>
            </a:r>
            <a:r>
              <a:rPr lang="en-US" dirty="0"/>
              <a:t>) </a:t>
            </a:r>
            <a:r>
              <a:rPr lang="en-US" dirty="0" err="1"/>
              <a:t>denumirea</a:t>
            </a:r>
            <a:r>
              <a:rPr lang="en-US" dirty="0"/>
              <a:t>/</a:t>
            </a:r>
            <a:r>
              <a:rPr lang="en-US" dirty="0" err="1"/>
              <a:t>numele</a:t>
            </a:r>
            <a:r>
              <a:rPr lang="en-US" dirty="0"/>
              <a:t> </a:t>
            </a:r>
            <a:r>
              <a:rPr lang="en-US" dirty="0" err="1"/>
              <a:t>angajatorului</a:t>
            </a:r>
            <a:r>
              <a:rPr lang="en-US" dirty="0"/>
              <a:t> </a:t>
            </a:r>
            <a:r>
              <a:rPr lang="en-US" u="sng" dirty="0" err="1"/>
              <a:t>pe</a:t>
            </a:r>
            <a:r>
              <a:rPr lang="en-US" u="sng" dirty="0"/>
              <a:t> </a:t>
            </a:r>
            <a:r>
              <a:rPr lang="en-US" u="sng" dirty="0" err="1"/>
              <a:t>teritoriul</a:t>
            </a:r>
            <a:r>
              <a:rPr lang="en-US" u="sng" dirty="0"/>
              <a:t> </a:t>
            </a:r>
            <a:r>
              <a:rPr lang="en-US" u="sng" dirty="0" err="1"/>
              <a:t>căruia</a:t>
            </a:r>
            <a:r>
              <a:rPr lang="en-US" u="sng" dirty="0"/>
              <a:t> s-a </a:t>
            </a:r>
            <a:r>
              <a:rPr lang="en-US" u="sng" dirty="0" err="1"/>
              <a:t>produs</a:t>
            </a:r>
            <a:r>
              <a:rPr lang="en-US" u="sng" dirty="0"/>
              <a:t> </a:t>
            </a:r>
            <a:r>
              <a:rPr lang="en-US" u="sng" dirty="0" err="1"/>
              <a:t>accidentul</a:t>
            </a:r>
            <a:r>
              <a:rPr lang="en-US" u="sng" dirty="0"/>
              <a:t> </a:t>
            </a:r>
            <a:r>
              <a:rPr lang="en-US" u="sng" dirty="0" err="1"/>
              <a:t>ş</a:t>
            </a:r>
            <a:r>
              <a:rPr lang="en-US" dirty="0" err="1"/>
              <a:t>i</a:t>
            </a:r>
            <a:r>
              <a:rPr lang="en-US" dirty="0"/>
              <a:t>, </a:t>
            </a:r>
            <a:r>
              <a:rPr lang="en-US" dirty="0" err="1"/>
              <a:t>dacă</a:t>
            </a:r>
            <a:r>
              <a:rPr lang="en-US" dirty="0"/>
              <a:t> </a:t>
            </a:r>
            <a:r>
              <a:rPr lang="en-US" dirty="0" err="1"/>
              <a:t>este</a:t>
            </a:r>
            <a:r>
              <a:rPr lang="en-US" dirty="0"/>
              <a:t> </a:t>
            </a:r>
            <a:r>
              <a:rPr lang="en-US" dirty="0" err="1"/>
              <a:t>cazul</a:t>
            </a:r>
            <a:r>
              <a:rPr lang="en-US" dirty="0"/>
              <a:t>, </a:t>
            </a:r>
            <a:r>
              <a:rPr lang="en-US" dirty="0" err="1"/>
              <a:t>denumirea</a:t>
            </a:r>
            <a:r>
              <a:rPr lang="en-US" dirty="0"/>
              <a:t>/</a:t>
            </a:r>
            <a:r>
              <a:rPr lang="en-US" dirty="0" err="1"/>
              <a:t>numele</a:t>
            </a:r>
            <a:r>
              <a:rPr lang="en-US" dirty="0"/>
              <a:t> </a:t>
            </a:r>
            <a:r>
              <a:rPr lang="en-US" dirty="0" err="1"/>
              <a:t>angajatorului</a:t>
            </a:r>
            <a:r>
              <a:rPr lang="en-US" dirty="0"/>
              <a:t> la care </a:t>
            </a:r>
            <a:r>
              <a:rPr lang="en-US" dirty="0" err="1"/>
              <a:t>este</a:t>
            </a:r>
            <a:r>
              <a:rPr lang="en-US" dirty="0"/>
              <a:t>/a </a:t>
            </a:r>
            <a:r>
              <a:rPr lang="en-US" dirty="0" err="1"/>
              <a:t>fost</a:t>
            </a:r>
            <a:r>
              <a:rPr lang="en-US" dirty="0"/>
              <a:t> </a:t>
            </a:r>
            <a:r>
              <a:rPr lang="en-US" dirty="0" err="1"/>
              <a:t>angajat</a:t>
            </a:r>
            <a:r>
              <a:rPr lang="en-US" dirty="0"/>
              <a:t> </a:t>
            </a:r>
            <a:r>
              <a:rPr lang="en-US" dirty="0" err="1" smtClean="0"/>
              <a:t>accidentatul</a:t>
            </a:r>
            <a:r>
              <a:rPr lang="ro-RO" dirty="0" smtClean="0"/>
              <a:t>.</a:t>
            </a:r>
          </a:p>
          <a:p>
            <a:pPr>
              <a:buNone/>
            </a:pPr>
            <a:r>
              <a:rPr lang="vi-VN" dirty="0"/>
              <a:t>a</a:t>
            </a:r>
            <a:r>
              <a:rPr lang="vi-VN" dirty="0">
                <a:solidFill>
                  <a:srgbClr val="FF0000"/>
                </a:solidFill>
              </a:rPr>
              <a:t>) denumirea/numele angajatorului la care s-a produs accidentul şi, dacă este cazul, denumirea/numele angajatorului la care este/a fost angajat accidentatul</a:t>
            </a:r>
            <a:r>
              <a:rPr lang="vi-VN" dirty="0" smtClean="0">
                <a:solidFill>
                  <a:srgbClr val="FF0000"/>
                </a:solidFill>
              </a:rPr>
              <a:t>;</a:t>
            </a:r>
            <a:endParaRPr lang="ro-RO"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r>
              <a:rPr lang="ro-RO" sz="2800" dirty="0" smtClean="0"/>
              <a:t>A</a:t>
            </a:r>
            <a:r>
              <a:rPr lang="en-US" sz="2800" dirty="0" err="1" smtClean="0"/>
              <a:t>rticolul</a:t>
            </a:r>
            <a:r>
              <a:rPr lang="en-US" sz="2800" dirty="0" smtClean="0"/>
              <a:t> 112, </a:t>
            </a:r>
            <a:r>
              <a:rPr lang="en-US" sz="2800" dirty="0" err="1" smtClean="0"/>
              <a:t>după</a:t>
            </a:r>
            <a:r>
              <a:rPr lang="en-US" sz="2800" dirty="0" smtClean="0"/>
              <a:t> </a:t>
            </a:r>
            <a:r>
              <a:rPr lang="en-US" sz="2800" dirty="0" err="1" smtClean="0"/>
              <a:t>alineatul</a:t>
            </a:r>
            <a:r>
              <a:rPr lang="en-US" sz="2800" dirty="0" smtClean="0"/>
              <a:t> (3) se introduce un </a:t>
            </a:r>
            <a:r>
              <a:rPr lang="en-US" sz="2800" dirty="0" err="1" smtClean="0"/>
              <a:t>nou</a:t>
            </a:r>
            <a:r>
              <a:rPr lang="en-US" sz="2800" dirty="0" smtClean="0"/>
              <a:t> </a:t>
            </a:r>
            <a:r>
              <a:rPr lang="en-US" sz="2800" dirty="0" err="1" smtClean="0"/>
              <a:t>alineat</a:t>
            </a:r>
            <a:r>
              <a:rPr lang="en-US" sz="2800" dirty="0" smtClean="0"/>
              <a:t>, </a:t>
            </a:r>
            <a:r>
              <a:rPr lang="en-US" sz="2800" dirty="0" err="1" smtClean="0"/>
              <a:t>alineatul</a:t>
            </a:r>
            <a:r>
              <a:rPr lang="en-US" sz="2800" dirty="0" smtClean="0"/>
              <a:t> (4)</a:t>
            </a:r>
            <a:endParaRPr lang="ro-RO" sz="2800" dirty="0" smtClean="0"/>
          </a:p>
          <a:p>
            <a:pPr>
              <a:buNone/>
            </a:pPr>
            <a:r>
              <a:rPr lang="en-US" sz="2800" dirty="0" smtClean="0"/>
              <a:t>   </a:t>
            </a:r>
            <a:r>
              <a:rPr lang="ro-RO" sz="2800" dirty="0" smtClean="0"/>
              <a:t>(</a:t>
            </a:r>
            <a:r>
              <a:rPr lang="en-US" sz="2800" dirty="0" smtClean="0"/>
              <a:t>4)  </a:t>
            </a:r>
            <a:r>
              <a:rPr lang="en-US" sz="2800" dirty="0" err="1" smtClean="0"/>
              <a:t>În</a:t>
            </a:r>
            <a:r>
              <a:rPr lang="en-US" sz="2800" dirty="0" smtClean="0"/>
              <a:t> </a:t>
            </a:r>
            <a:r>
              <a:rPr lang="en-US" sz="2800" dirty="0" err="1" smtClean="0"/>
              <a:t>cazul</a:t>
            </a:r>
            <a:r>
              <a:rPr lang="en-US" sz="2800" dirty="0" smtClean="0"/>
              <a:t> </a:t>
            </a:r>
            <a:r>
              <a:rPr lang="en-US" sz="2800" dirty="0" err="1" smtClean="0"/>
              <a:t>evenimentelor</a:t>
            </a:r>
            <a:r>
              <a:rPr lang="en-US" sz="2800" dirty="0" smtClean="0"/>
              <a:t> </a:t>
            </a:r>
            <a:r>
              <a:rPr lang="en-US" sz="2800" dirty="0" err="1" smtClean="0"/>
              <a:t>produse</a:t>
            </a:r>
            <a:r>
              <a:rPr lang="en-US" sz="2800" dirty="0" smtClean="0"/>
              <a:t> </a:t>
            </a:r>
            <a:r>
              <a:rPr lang="en-US" sz="2800" dirty="0" err="1" smtClean="0"/>
              <a:t>în</a:t>
            </a:r>
            <a:r>
              <a:rPr lang="en-US" sz="2800" dirty="0" smtClean="0"/>
              <a:t> </a:t>
            </a:r>
            <a:r>
              <a:rPr lang="en-US" sz="2800" dirty="0" err="1" smtClean="0"/>
              <a:t>afara</a:t>
            </a:r>
            <a:r>
              <a:rPr lang="en-US" sz="2800" dirty="0" smtClean="0"/>
              <a:t> </a:t>
            </a:r>
            <a:r>
              <a:rPr lang="en-US" sz="2800" dirty="0" err="1" smtClean="0"/>
              <a:t>graniţelor</a:t>
            </a:r>
            <a:r>
              <a:rPr lang="en-US" sz="2800" dirty="0" smtClean="0"/>
              <a:t> </a:t>
            </a:r>
            <a:r>
              <a:rPr lang="en-US" sz="2800" dirty="0" err="1" smtClean="0"/>
              <a:t>României</a:t>
            </a:r>
            <a:r>
              <a:rPr lang="en-US" sz="2800" dirty="0" smtClean="0"/>
              <a:t>, </a:t>
            </a:r>
            <a:r>
              <a:rPr lang="en-US" sz="2800" dirty="0" err="1" smtClean="0"/>
              <a:t>în</a:t>
            </a:r>
            <a:r>
              <a:rPr lang="en-US" sz="2800" dirty="0" smtClean="0"/>
              <a:t> care </a:t>
            </a:r>
            <a:r>
              <a:rPr lang="en-US" sz="2800" dirty="0" err="1" smtClean="0"/>
              <a:t>sunt</a:t>
            </a:r>
            <a:r>
              <a:rPr lang="en-US" sz="2800" dirty="0" smtClean="0"/>
              <a:t> </a:t>
            </a:r>
            <a:r>
              <a:rPr lang="en-US" sz="2800" dirty="0" err="1" smtClean="0"/>
              <a:t>implicaţi</a:t>
            </a:r>
            <a:r>
              <a:rPr lang="en-US" sz="2800" dirty="0" smtClean="0"/>
              <a:t> </a:t>
            </a:r>
            <a:r>
              <a:rPr lang="en-US" sz="2800" dirty="0" err="1" smtClean="0"/>
              <a:t>lucrători</a:t>
            </a:r>
            <a:r>
              <a:rPr lang="en-US" sz="2800" dirty="0" smtClean="0"/>
              <a:t> </a:t>
            </a:r>
            <a:r>
              <a:rPr lang="en-US" sz="2800" dirty="0" err="1" smtClean="0"/>
              <a:t>ai</a:t>
            </a:r>
            <a:r>
              <a:rPr lang="en-US" sz="2800" dirty="0" smtClean="0"/>
              <a:t> </a:t>
            </a:r>
            <a:r>
              <a:rPr lang="en-US" sz="2800" dirty="0" err="1" smtClean="0"/>
              <a:t>unor</a:t>
            </a:r>
            <a:r>
              <a:rPr lang="en-US" sz="2800" dirty="0" smtClean="0"/>
              <a:t> </a:t>
            </a:r>
            <a:r>
              <a:rPr lang="en-US" sz="2800" dirty="0" err="1" smtClean="0"/>
              <a:t>angajatori</a:t>
            </a:r>
            <a:r>
              <a:rPr lang="en-US" sz="2800" dirty="0" smtClean="0"/>
              <a:t> </a:t>
            </a:r>
            <a:r>
              <a:rPr lang="en-US" sz="2800" dirty="0" err="1" smtClean="0"/>
              <a:t>români</a:t>
            </a:r>
            <a:r>
              <a:rPr lang="en-US" sz="2800" dirty="0" smtClean="0"/>
              <a:t> </a:t>
            </a:r>
            <a:r>
              <a:rPr lang="en-US" sz="2800" dirty="0" err="1" smtClean="0"/>
              <a:t>aflaţi</a:t>
            </a:r>
            <a:r>
              <a:rPr lang="en-US" sz="2800" dirty="0" smtClean="0"/>
              <a:t> </a:t>
            </a:r>
            <a:r>
              <a:rPr lang="en-US" sz="2800" dirty="0" err="1" smtClean="0"/>
              <a:t>în</a:t>
            </a:r>
            <a:r>
              <a:rPr lang="en-US" sz="2800" dirty="0" smtClean="0"/>
              <a:t> </a:t>
            </a:r>
            <a:r>
              <a:rPr lang="en-US" sz="2800" dirty="0" err="1" smtClean="0"/>
              <a:t>îndeplinirea</a:t>
            </a:r>
            <a:r>
              <a:rPr lang="en-US" sz="2800" dirty="0" smtClean="0"/>
              <a:t> </a:t>
            </a:r>
            <a:r>
              <a:rPr lang="en-US" sz="2800" dirty="0" err="1" smtClean="0"/>
              <a:t>sarcinilor</a:t>
            </a:r>
            <a:r>
              <a:rPr lang="en-US" sz="2800" dirty="0" smtClean="0"/>
              <a:t> de stat de </a:t>
            </a:r>
            <a:r>
              <a:rPr lang="en-US" sz="2800" dirty="0" err="1" smtClean="0"/>
              <a:t>interes</a:t>
            </a:r>
            <a:r>
              <a:rPr lang="en-US" sz="2800" dirty="0" smtClean="0"/>
              <a:t> public </a:t>
            </a:r>
            <a:r>
              <a:rPr lang="en-US" sz="2800" dirty="0" err="1" smtClean="0"/>
              <a:t>sau</a:t>
            </a:r>
            <a:r>
              <a:rPr lang="en-US" sz="2800" dirty="0" smtClean="0"/>
              <a:t> a </a:t>
            </a:r>
            <a:r>
              <a:rPr lang="en-US" sz="2800" dirty="0" err="1" smtClean="0"/>
              <a:t>îndatoririlor</a:t>
            </a:r>
            <a:r>
              <a:rPr lang="en-US" sz="2800" dirty="0" smtClean="0"/>
              <a:t> de </a:t>
            </a:r>
            <a:r>
              <a:rPr lang="en-US" sz="2800" dirty="0" err="1" smtClean="0"/>
              <a:t>serviciu</a:t>
            </a:r>
            <a:r>
              <a:rPr lang="en-US" sz="2800" dirty="0" smtClean="0"/>
              <a:t>, </a:t>
            </a:r>
            <a:r>
              <a:rPr lang="en-US" sz="2800" dirty="0" err="1" smtClean="0"/>
              <a:t>inspectoratele</a:t>
            </a:r>
            <a:r>
              <a:rPr lang="en-US" sz="2800" dirty="0" smtClean="0"/>
              <a:t> </a:t>
            </a:r>
            <a:r>
              <a:rPr lang="en-US" sz="2800" dirty="0" err="1" smtClean="0"/>
              <a:t>teritoriale</a:t>
            </a:r>
            <a:r>
              <a:rPr lang="en-US" sz="2800" dirty="0" smtClean="0"/>
              <a:t> de </a:t>
            </a:r>
            <a:r>
              <a:rPr lang="en-US" sz="2800" dirty="0" err="1" smtClean="0"/>
              <a:t>muncă</a:t>
            </a:r>
            <a:r>
              <a:rPr lang="en-US" sz="2800" dirty="0" smtClean="0"/>
              <a:t> </a:t>
            </a:r>
            <a:r>
              <a:rPr lang="en-US" sz="2800" dirty="0" err="1" smtClean="0"/>
              <a:t>pe</a:t>
            </a:r>
            <a:r>
              <a:rPr lang="en-US" sz="2800" dirty="0" smtClean="0"/>
              <a:t> </a:t>
            </a:r>
            <a:r>
              <a:rPr lang="en-US" sz="2800" dirty="0" err="1" smtClean="0"/>
              <a:t>raza</a:t>
            </a:r>
            <a:r>
              <a:rPr lang="en-US" sz="2800" dirty="0" smtClean="0"/>
              <a:t> </a:t>
            </a:r>
            <a:r>
              <a:rPr lang="en-US" sz="2800" dirty="0" err="1" smtClean="0"/>
              <a:t>cărora</a:t>
            </a:r>
            <a:r>
              <a:rPr lang="en-US" sz="2800" dirty="0" smtClean="0"/>
              <a:t> se </a:t>
            </a:r>
            <a:r>
              <a:rPr lang="en-US" sz="2800" dirty="0" err="1" smtClean="0"/>
              <a:t>află</a:t>
            </a:r>
            <a:r>
              <a:rPr lang="en-US" sz="2800" dirty="0" smtClean="0"/>
              <a:t> </a:t>
            </a:r>
            <a:r>
              <a:rPr lang="en-US" sz="2800" dirty="0" err="1" smtClean="0"/>
              <a:t>sediile</a:t>
            </a:r>
            <a:r>
              <a:rPr lang="en-US" sz="2800" dirty="0" smtClean="0"/>
              <a:t> </a:t>
            </a:r>
            <a:r>
              <a:rPr lang="en-US" sz="2800" dirty="0" err="1" smtClean="0"/>
              <a:t>sociale</a:t>
            </a:r>
            <a:r>
              <a:rPr lang="en-US" sz="2800" dirty="0" smtClean="0"/>
              <a:t> ale </a:t>
            </a:r>
            <a:r>
              <a:rPr lang="en-US" sz="2800" dirty="0" err="1" smtClean="0"/>
              <a:t>angajatorilor</a:t>
            </a:r>
            <a:r>
              <a:rPr lang="en-US" sz="2800" dirty="0" smtClean="0"/>
              <a:t> </a:t>
            </a:r>
            <a:r>
              <a:rPr lang="en-US" sz="2800" dirty="0" err="1" smtClean="0"/>
              <a:t>vor</a:t>
            </a:r>
            <a:r>
              <a:rPr lang="en-US" sz="2800" dirty="0" smtClean="0"/>
              <a:t> </a:t>
            </a:r>
            <a:r>
              <a:rPr lang="en-US" sz="2800" dirty="0" err="1" smtClean="0"/>
              <a:t>comunica</a:t>
            </a:r>
            <a:r>
              <a:rPr lang="en-US" sz="2800" dirty="0" smtClean="0"/>
              <a:t> </a:t>
            </a:r>
            <a:r>
              <a:rPr lang="en-US" sz="2800" dirty="0" err="1" smtClean="0"/>
              <a:t>evenimentele</a:t>
            </a:r>
            <a:r>
              <a:rPr lang="en-US" sz="2800" dirty="0" smtClean="0"/>
              <a:t> la </a:t>
            </a:r>
            <a:r>
              <a:rPr lang="en-US" sz="2800" dirty="0" err="1" smtClean="0"/>
              <a:t>Inspecţia</a:t>
            </a:r>
            <a:r>
              <a:rPr lang="en-US" sz="2800" dirty="0" smtClean="0"/>
              <a:t> </a:t>
            </a:r>
            <a:r>
              <a:rPr lang="en-US" sz="2800" dirty="0" err="1" smtClean="0"/>
              <a:t>Muncii</a:t>
            </a:r>
            <a:r>
              <a:rPr lang="en-US" sz="2800" dirty="0" smtClean="0"/>
              <a:t>.</a:t>
            </a:r>
            <a:endParaRPr lang="ro-RO" sz="2800" dirty="0" smtClean="0"/>
          </a:p>
          <a:p>
            <a:endParaRPr lang="ro-RO" dirty="0"/>
          </a:p>
        </p:txBody>
      </p:sp>
      <p:sp>
        <p:nvSpPr>
          <p:cNvPr id="4" name="Titlu 1"/>
          <p:cNvSpPr>
            <a:spLocks noGrp="1"/>
          </p:cNvSpPr>
          <p:nvPr>
            <p:ph type="title"/>
          </p:nvPr>
        </p:nvSpPr>
        <p:spPr/>
        <p:txBody>
          <a:bodyPr>
            <a:normAutofit fontScale="90000"/>
          </a:bodyPr>
          <a:lstStyle/>
          <a:p>
            <a:r>
              <a:rPr lang="en-US" sz="1300" b="1" dirty="0" smtClean="0"/>
              <a:t>CAP. VII</a:t>
            </a:r>
            <a:r>
              <a:rPr lang="vi-VN" sz="1300" b="1" dirty="0" smtClean="0"/>
              <a:t>    COMUNICAREA ŞI CERCETAREA EVENIMENTELOR, ÎNREGISTRAREA ŞI EVIDENŢA ACCIDENTELOR DE MUNCĂ ŞI A INCIDENTELOR PERICULOASE, SEMNALAREA, CERCETAREA, DECLARAREA ŞI RAPORTAREA BOLILOR PROFESIONALE</a:t>
            </a:r>
            <a:r>
              <a:rPr lang="vi-VN" sz="1300" dirty="0"/>
              <a:t/>
            </a:r>
            <a:br>
              <a:rPr lang="vi-VN" sz="1300" dirty="0"/>
            </a:br>
            <a:r>
              <a:rPr lang="en-US" sz="2700" b="1" dirty="0" smtClean="0"/>
              <a:t>    SECŢIUNEA 1</a:t>
            </a:r>
            <a:r>
              <a:rPr lang="ro-RO" sz="2700" b="1" dirty="0" smtClean="0"/>
              <a:t> -</a:t>
            </a:r>
            <a:r>
              <a:rPr lang="en-US" sz="2700" b="1" dirty="0" smtClean="0"/>
              <a:t>COMUNICAREA EVENIMENTELOR</a:t>
            </a:r>
            <a:br>
              <a:rPr lang="en-US" sz="2700" b="1" dirty="0" smtClean="0"/>
            </a:br>
            <a:endParaRPr lang="ro-RO" sz="27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en-US" sz="2400" dirty="0" smtClean="0"/>
              <a:t>SECŢIUNEA A 2-A</a:t>
            </a:r>
            <a:br>
              <a:rPr lang="en-US" sz="2400" dirty="0" smtClean="0"/>
            </a:br>
            <a:r>
              <a:rPr lang="en-US" sz="3200" dirty="0" smtClean="0"/>
              <a:t>    </a:t>
            </a:r>
            <a:r>
              <a:rPr lang="en-US" sz="3200" b="1" dirty="0" smtClean="0"/>
              <a:t>CERCETAREA EVENIMENTELOR</a:t>
            </a:r>
            <a:r>
              <a:rPr lang="en-US" sz="3200" dirty="0" smtClean="0"/>
              <a:t/>
            </a:r>
            <a:br>
              <a:rPr lang="en-US" sz="3200" dirty="0" smtClean="0"/>
            </a:br>
            <a:endParaRPr lang="ro-RO" sz="3200" dirty="0"/>
          </a:p>
        </p:txBody>
      </p:sp>
      <p:sp>
        <p:nvSpPr>
          <p:cNvPr id="3" name="Substituent conținut 2"/>
          <p:cNvSpPr>
            <a:spLocks noGrp="1"/>
          </p:cNvSpPr>
          <p:nvPr>
            <p:ph idx="1"/>
          </p:nvPr>
        </p:nvSpPr>
        <p:spPr/>
        <p:txBody>
          <a:bodyPr>
            <a:normAutofit fontScale="62500" lnSpcReduction="20000"/>
          </a:bodyPr>
          <a:lstStyle/>
          <a:p>
            <a:r>
              <a:rPr lang="en-US" dirty="0" smtClean="0"/>
              <a:t>ART</a:t>
            </a:r>
            <a:r>
              <a:rPr lang="en-US" dirty="0"/>
              <a:t>. 116</a:t>
            </a:r>
            <a:endParaRPr lang="ro-RO" dirty="0"/>
          </a:p>
          <a:p>
            <a:pPr indent="12700">
              <a:buNone/>
            </a:pPr>
            <a:r>
              <a:rPr lang="en-US" dirty="0" smtClean="0"/>
              <a:t>    (1)  </a:t>
            </a:r>
            <a:r>
              <a:rPr lang="en-US" dirty="0" err="1" smtClean="0"/>
              <a:t>Cercetarea</a:t>
            </a:r>
            <a:r>
              <a:rPr lang="en-US" dirty="0" smtClean="0"/>
              <a:t> </a:t>
            </a:r>
            <a:r>
              <a:rPr lang="en-US" dirty="0" err="1"/>
              <a:t>evenimentelor</a:t>
            </a:r>
            <a:r>
              <a:rPr lang="en-US" dirty="0"/>
              <a:t> care </a:t>
            </a:r>
            <a:r>
              <a:rPr lang="en-US" dirty="0" err="1"/>
              <a:t>produc</a:t>
            </a:r>
            <a:r>
              <a:rPr lang="en-US" dirty="0"/>
              <a:t> incapacitate </a:t>
            </a:r>
            <a:r>
              <a:rPr lang="en-US" dirty="0" err="1"/>
              <a:t>temporară</a:t>
            </a:r>
            <a:r>
              <a:rPr lang="en-US" dirty="0"/>
              <a:t> de </a:t>
            </a:r>
            <a:r>
              <a:rPr lang="en-US" dirty="0" err="1"/>
              <a:t>muncă</a:t>
            </a:r>
            <a:r>
              <a:rPr lang="en-US" dirty="0"/>
              <a:t> se </a:t>
            </a:r>
            <a:r>
              <a:rPr lang="en-US" dirty="0" err="1"/>
              <a:t>efectuează</a:t>
            </a:r>
            <a:r>
              <a:rPr lang="en-US" dirty="0"/>
              <a:t> de </a:t>
            </a:r>
            <a:r>
              <a:rPr lang="en-US" dirty="0" err="1"/>
              <a:t>către</a:t>
            </a:r>
            <a:r>
              <a:rPr lang="en-US" dirty="0"/>
              <a:t> </a:t>
            </a:r>
            <a:r>
              <a:rPr lang="en-US" u="sng" dirty="0" err="1"/>
              <a:t>angajatorul</a:t>
            </a:r>
            <a:r>
              <a:rPr lang="en-US" u="sng" dirty="0"/>
              <a:t> la care </a:t>
            </a:r>
            <a:r>
              <a:rPr lang="en-US" u="sng" dirty="0" err="1"/>
              <a:t>este</a:t>
            </a:r>
            <a:r>
              <a:rPr lang="en-US" u="sng" dirty="0"/>
              <a:t> </a:t>
            </a:r>
            <a:r>
              <a:rPr lang="en-US" u="sng" dirty="0" err="1"/>
              <a:t>angajată</a:t>
            </a:r>
            <a:r>
              <a:rPr lang="en-US" u="sng" dirty="0"/>
              <a:t> </a:t>
            </a:r>
            <a:r>
              <a:rPr lang="en-US" u="sng" dirty="0" err="1"/>
              <a:t>victima</a:t>
            </a:r>
            <a:r>
              <a:rPr lang="en-US" u="sng" dirty="0" smtClean="0"/>
              <a:t>.</a:t>
            </a:r>
            <a:endParaRPr lang="ro-RO" u="sng" dirty="0" smtClean="0"/>
          </a:p>
          <a:p>
            <a:pPr indent="12700">
              <a:buNone/>
            </a:pPr>
            <a:r>
              <a:rPr lang="vi-VN" sz="2900" dirty="0">
                <a:solidFill>
                  <a:srgbClr val="FF0000"/>
                </a:solidFill>
              </a:rPr>
              <a:t> (1) Cercetarea evenimentelor care produc incapacitate temporară de muncă se efectuează de către angajatorul la care s-a produs evenimentul.</a:t>
            </a:r>
          </a:p>
          <a:p>
            <a:pPr indent="12700">
              <a:buNone/>
            </a:pPr>
            <a:r>
              <a:rPr lang="en-US" dirty="0" smtClean="0"/>
              <a:t>    </a:t>
            </a:r>
            <a:r>
              <a:rPr lang="en-US" dirty="0"/>
              <a:t>(1^1) </a:t>
            </a:r>
            <a:r>
              <a:rPr lang="en-US" dirty="0" err="1"/>
              <a:t>Fac</a:t>
            </a:r>
            <a:r>
              <a:rPr lang="en-US" dirty="0"/>
              <a:t> </a:t>
            </a:r>
            <a:r>
              <a:rPr lang="en-US" dirty="0" err="1"/>
              <a:t>excepţie</a:t>
            </a:r>
            <a:r>
              <a:rPr lang="en-US" dirty="0"/>
              <a:t> de la </a:t>
            </a:r>
            <a:r>
              <a:rPr lang="en-US" dirty="0" err="1"/>
              <a:t>prevederile</a:t>
            </a:r>
            <a:r>
              <a:rPr lang="en-US" dirty="0"/>
              <a:t> </a:t>
            </a:r>
            <a:r>
              <a:rPr lang="en-US" dirty="0" err="1"/>
              <a:t>alin</a:t>
            </a:r>
            <a:r>
              <a:rPr lang="en-US" dirty="0"/>
              <a:t>. (1) </a:t>
            </a:r>
            <a:r>
              <a:rPr lang="en-US" dirty="0" err="1"/>
              <a:t>următoarele</a:t>
            </a:r>
            <a:r>
              <a:rPr lang="en-US" dirty="0"/>
              <a:t> </a:t>
            </a:r>
            <a:r>
              <a:rPr lang="en-US" dirty="0" err="1"/>
              <a:t>cazuri</a:t>
            </a:r>
            <a:r>
              <a:rPr lang="en-US" dirty="0"/>
              <a:t>: </a:t>
            </a:r>
            <a:endParaRPr lang="ro-RO" dirty="0"/>
          </a:p>
          <a:p>
            <a:pPr indent="12700">
              <a:buNone/>
            </a:pPr>
            <a:r>
              <a:rPr lang="en-US" dirty="0"/>
              <a:t>    a) </a:t>
            </a:r>
            <a:r>
              <a:rPr lang="en-US" dirty="0" err="1"/>
              <a:t>lucrătorii</a:t>
            </a:r>
            <a:r>
              <a:rPr lang="en-US" dirty="0"/>
              <a:t> au </a:t>
            </a:r>
            <a:r>
              <a:rPr lang="en-US" dirty="0" err="1"/>
              <a:t>suferit</a:t>
            </a:r>
            <a:r>
              <a:rPr lang="en-US" dirty="0"/>
              <a:t> o </a:t>
            </a:r>
            <a:r>
              <a:rPr lang="en-US" dirty="0" err="1"/>
              <a:t>invaliditate</a:t>
            </a:r>
            <a:r>
              <a:rPr lang="en-US" dirty="0"/>
              <a:t> </a:t>
            </a:r>
            <a:r>
              <a:rPr lang="en-US" dirty="0" err="1"/>
              <a:t>evidentă</a:t>
            </a:r>
            <a:r>
              <a:rPr lang="en-US" dirty="0"/>
              <a:t>;</a:t>
            </a:r>
            <a:endParaRPr lang="ro-RO" dirty="0"/>
          </a:p>
          <a:p>
            <a:pPr indent="12700">
              <a:buNone/>
            </a:pPr>
            <a:r>
              <a:rPr lang="en-US" dirty="0"/>
              <a:t>    b) </a:t>
            </a:r>
            <a:r>
              <a:rPr lang="en-US" dirty="0" err="1"/>
              <a:t>victimele</a:t>
            </a:r>
            <a:r>
              <a:rPr lang="en-US" dirty="0"/>
              <a:t> </a:t>
            </a:r>
            <a:r>
              <a:rPr lang="en-US" dirty="0" err="1"/>
              <a:t>sunt</a:t>
            </a:r>
            <a:r>
              <a:rPr lang="en-US" dirty="0"/>
              <a:t> </a:t>
            </a:r>
            <a:r>
              <a:rPr lang="en-US" dirty="0" err="1"/>
              <a:t>cetăţeni</a:t>
            </a:r>
            <a:r>
              <a:rPr lang="en-US" dirty="0"/>
              <a:t> </a:t>
            </a:r>
            <a:r>
              <a:rPr lang="en-US" dirty="0" err="1"/>
              <a:t>străini</a:t>
            </a:r>
            <a:r>
              <a:rPr lang="en-US" dirty="0"/>
              <a:t> </a:t>
            </a:r>
            <a:r>
              <a:rPr lang="en-US" dirty="0" err="1"/>
              <a:t>aflaţi</a:t>
            </a:r>
            <a:r>
              <a:rPr lang="en-US" dirty="0"/>
              <a:t> </a:t>
            </a:r>
            <a:r>
              <a:rPr lang="en-US" dirty="0" err="1"/>
              <a:t>în</a:t>
            </a:r>
            <a:r>
              <a:rPr lang="en-US" dirty="0"/>
              <a:t> </a:t>
            </a:r>
            <a:r>
              <a:rPr lang="en-US" dirty="0" err="1"/>
              <a:t>îndeplinirea</a:t>
            </a:r>
            <a:r>
              <a:rPr lang="en-US" dirty="0"/>
              <a:t> </a:t>
            </a:r>
            <a:r>
              <a:rPr lang="en-US" dirty="0" err="1"/>
              <a:t>sarcinilor</a:t>
            </a:r>
            <a:r>
              <a:rPr lang="en-US" dirty="0"/>
              <a:t> de </a:t>
            </a:r>
            <a:r>
              <a:rPr lang="en-US" dirty="0" err="1"/>
              <a:t>serviciu</a:t>
            </a:r>
            <a:r>
              <a:rPr lang="en-US" dirty="0"/>
              <a:t> </a:t>
            </a:r>
            <a:r>
              <a:rPr lang="en-US" dirty="0" err="1"/>
              <a:t>şi</a:t>
            </a:r>
            <a:r>
              <a:rPr lang="en-US" dirty="0"/>
              <a:t> care </a:t>
            </a:r>
            <a:r>
              <a:rPr lang="en-US" dirty="0" err="1"/>
              <a:t>sunt</a:t>
            </a:r>
            <a:r>
              <a:rPr lang="en-US" dirty="0"/>
              <a:t> </a:t>
            </a:r>
            <a:r>
              <a:rPr lang="en-US" dirty="0" err="1"/>
              <a:t>lucrători</a:t>
            </a:r>
            <a:r>
              <a:rPr lang="en-US" dirty="0"/>
              <a:t> </a:t>
            </a:r>
            <a:r>
              <a:rPr lang="en-US" dirty="0" err="1"/>
              <a:t>ai</a:t>
            </a:r>
            <a:r>
              <a:rPr lang="en-US" dirty="0"/>
              <a:t> </a:t>
            </a:r>
            <a:r>
              <a:rPr lang="en-US" dirty="0" err="1"/>
              <a:t>unor</a:t>
            </a:r>
            <a:r>
              <a:rPr lang="en-US" dirty="0"/>
              <a:t> </a:t>
            </a:r>
            <a:r>
              <a:rPr lang="en-US" dirty="0" err="1"/>
              <a:t>angajatori</a:t>
            </a:r>
            <a:r>
              <a:rPr lang="en-US" dirty="0"/>
              <a:t> </a:t>
            </a:r>
            <a:r>
              <a:rPr lang="en-US" dirty="0" err="1"/>
              <a:t>străini</a:t>
            </a:r>
            <a:r>
              <a:rPr lang="en-US" dirty="0"/>
              <a:t>;</a:t>
            </a:r>
            <a:endParaRPr lang="ro-RO" dirty="0"/>
          </a:p>
          <a:p>
            <a:pPr indent="12700">
              <a:buNone/>
            </a:pPr>
            <a:r>
              <a:rPr lang="en-US" dirty="0"/>
              <a:t>    c) </a:t>
            </a:r>
            <a:r>
              <a:rPr lang="en-US" dirty="0" err="1"/>
              <a:t>printre</a:t>
            </a:r>
            <a:r>
              <a:rPr lang="en-US" dirty="0"/>
              <a:t> </a:t>
            </a:r>
            <a:r>
              <a:rPr lang="en-US" dirty="0" err="1"/>
              <a:t>victime</a:t>
            </a:r>
            <a:r>
              <a:rPr lang="en-US" dirty="0"/>
              <a:t> se </a:t>
            </a:r>
            <a:r>
              <a:rPr lang="en-US" dirty="0" err="1"/>
              <a:t>află</a:t>
            </a:r>
            <a:r>
              <a:rPr lang="en-US" dirty="0"/>
              <a:t> </a:t>
            </a:r>
            <a:r>
              <a:rPr lang="en-US" dirty="0" err="1"/>
              <a:t>cetăţeni</a:t>
            </a:r>
            <a:r>
              <a:rPr lang="en-US" dirty="0"/>
              <a:t> </a:t>
            </a:r>
            <a:r>
              <a:rPr lang="en-US" dirty="0" err="1"/>
              <a:t>străini</a:t>
            </a:r>
            <a:r>
              <a:rPr lang="en-US" dirty="0"/>
              <a:t> </a:t>
            </a:r>
            <a:r>
              <a:rPr lang="en-US" dirty="0" err="1"/>
              <a:t>aflaţi</a:t>
            </a:r>
            <a:r>
              <a:rPr lang="en-US" dirty="0"/>
              <a:t> </a:t>
            </a:r>
            <a:r>
              <a:rPr lang="en-US" dirty="0" err="1"/>
              <a:t>în</a:t>
            </a:r>
            <a:r>
              <a:rPr lang="en-US" dirty="0"/>
              <a:t> </a:t>
            </a:r>
            <a:r>
              <a:rPr lang="en-US" dirty="0" err="1"/>
              <a:t>îndeplinirea</a:t>
            </a:r>
            <a:r>
              <a:rPr lang="en-US" dirty="0"/>
              <a:t> </a:t>
            </a:r>
            <a:r>
              <a:rPr lang="en-US" dirty="0" err="1"/>
              <a:t>sarcinilor</a:t>
            </a:r>
            <a:r>
              <a:rPr lang="en-US" dirty="0"/>
              <a:t> de </a:t>
            </a:r>
            <a:r>
              <a:rPr lang="en-US" dirty="0" err="1"/>
              <a:t>serviciu</a:t>
            </a:r>
            <a:r>
              <a:rPr lang="en-US" dirty="0"/>
              <a:t> </a:t>
            </a:r>
            <a:r>
              <a:rPr lang="en-US" dirty="0" err="1"/>
              <a:t>şi</a:t>
            </a:r>
            <a:r>
              <a:rPr lang="en-US" dirty="0"/>
              <a:t> care </a:t>
            </a:r>
            <a:r>
              <a:rPr lang="en-US" dirty="0" err="1"/>
              <a:t>sunt</a:t>
            </a:r>
            <a:r>
              <a:rPr lang="en-US" dirty="0"/>
              <a:t> </a:t>
            </a:r>
            <a:r>
              <a:rPr lang="en-US" dirty="0" err="1"/>
              <a:t>lucrători</a:t>
            </a:r>
            <a:r>
              <a:rPr lang="en-US" dirty="0"/>
              <a:t> </a:t>
            </a:r>
            <a:r>
              <a:rPr lang="en-US" dirty="0" err="1"/>
              <a:t>ai</a:t>
            </a:r>
            <a:r>
              <a:rPr lang="en-US" dirty="0"/>
              <a:t> </a:t>
            </a:r>
            <a:r>
              <a:rPr lang="en-US" dirty="0" err="1"/>
              <a:t>unor</a:t>
            </a:r>
            <a:r>
              <a:rPr lang="en-US" dirty="0"/>
              <a:t> </a:t>
            </a:r>
            <a:r>
              <a:rPr lang="en-US" dirty="0" err="1"/>
              <a:t>angajatori</a:t>
            </a:r>
            <a:r>
              <a:rPr lang="en-US" dirty="0"/>
              <a:t> </a:t>
            </a:r>
            <a:r>
              <a:rPr lang="en-US" dirty="0" err="1"/>
              <a:t>străini</a:t>
            </a:r>
            <a:r>
              <a:rPr lang="en-US" dirty="0" smtClean="0"/>
              <a:t>.</a:t>
            </a:r>
            <a:endParaRPr lang="ro-RO" dirty="0" smtClean="0"/>
          </a:p>
          <a:p>
            <a:pPr indent="12700">
              <a:buNone/>
            </a:pPr>
            <a:r>
              <a:rPr lang="vi-VN" sz="2900" dirty="0">
                <a:solidFill>
                  <a:srgbClr val="FF0000"/>
                </a:solidFill>
              </a:rPr>
              <a:t> (1^1) Fac excepţie de la prevederile alin. (1) cazurile în care lucrătorii au suferit o invaliditate evidentă, cazurile în care victimele sunt cetăţeni străini sau cazurile în care printre victime se află cetăţeni străini.</a:t>
            </a:r>
          </a:p>
          <a:p>
            <a:pPr indent="12700">
              <a:buNone/>
            </a:pPr>
            <a:endParaRPr lang="ro-RO" dirty="0"/>
          </a:p>
          <a:p>
            <a:endParaRPr lang="ro-R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en-US" sz="2400" dirty="0" smtClean="0"/>
              <a:t>SECŢIUNEA A 2-A</a:t>
            </a:r>
            <a:br>
              <a:rPr lang="en-US" sz="2400" dirty="0" smtClean="0"/>
            </a:br>
            <a:r>
              <a:rPr lang="en-US" sz="3200" dirty="0" smtClean="0"/>
              <a:t>    </a:t>
            </a:r>
            <a:r>
              <a:rPr lang="en-US" sz="3200" b="1" dirty="0" smtClean="0"/>
              <a:t>CERCETAREA EVENIMENTELOR</a:t>
            </a:r>
            <a:r>
              <a:rPr lang="en-US" sz="3200" dirty="0" smtClean="0"/>
              <a:t/>
            </a:r>
            <a:br>
              <a:rPr lang="en-US" sz="3200" dirty="0" smtClean="0"/>
            </a:br>
            <a:endParaRPr lang="ro-RO" sz="3200" dirty="0"/>
          </a:p>
        </p:txBody>
      </p:sp>
      <p:sp>
        <p:nvSpPr>
          <p:cNvPr id="3" name="Substituent conținut 2"/>
          <p:cNvSpPr>
            <a:spLocks noGrp="1"/>
          </p:cNvSpPr>
          <p:nvPr>
            <p:ph idx="1"/>
          </p:nvPr>
        </p:nvSpPr>
        <p:spPr/>
        <p:txBody>
          <a:bodyPr>
            <a:normAutofit fontScale="85000" lnSpcReduction="10000"/>
          </a:bodyPr>
          <a:lstStyle/>
          <a:p>
            <a:r>
              <a:rPr lang="en-US" dirty="0" smtClean="0"/>
              <a:t>ART</a:t>
            </a:r>
            <a:r>
              <a:rPr lang="en-US" dirty="0"/>
              <a:t>. 116</a:t>
            </a:r>
            <a:endParaRPr lang="ro-RO" dirty="0"/>
          </a:p>
          <a:p>
            <a:pPr indent="12700" algn="just">
              <a:buNone/>
            </a:pPr>
            <a:r>
              <a:rPr lang="en-US" dirty="0" smtClean="0"/>
              <a:t>(</a:t>
            </a:r>
            <a:r>
              <a:rPr lang="en-US" dirty="0"/>
              <a:t>6) </a:t>
            </a:r>
            <a:r>
              <a:rPr lang="ro-RO" dirty="0" smtClean="0"/>
              <a:t>D</a:t>
            </a:r>
            <a:r>
              <a:rPr lang="en-US" dirty="0" err="1" smtClean="0"/>
              <a:t>acă</a:t>
            </a:r>
            <a:r>
              <a:rPr lang="en-US" dirty="0" smtClean="0"/>
              <a:t> </a:t>
            </a:r>
            <a:r>
              <a:rPr lang="en-US" dirty="0" err="1"/>
              <a:t>în</a:t>
            </a:r>
            <a:r>
              <a:rPr lang="en-US" dirty="0"/>
              <a:t> </a:t>
            </a:r>
            <a:r>
              <a:rPr lang="en-US" dirty="0" err="1"/>
              <a:t>eveniment</a:t>
            </a:r>
            <a:r>
              <a:rPr lang="en-US" dirty="0"/>
              <a:t> </a:t>
            </a:r>
            <a:r>
              <a:rPr lang="en-US" dirty="0" err="1"/>
              <a:t>sunt</a:t>
            </a:r>
            <a:r>
              <a:rPr lang="en-US" dirty="0"/>
              <a:t> implicate </a:t>
            </a:r>
            <a:r>
              <a:rPr lang="en-US" dirty="0" err="1"/>
              <a:t>victime</a:t>
            </a:r>
            <a:r>
              <a:rPr lang="en-US" dirty="0"/>
              <a:t> cu </a:t>
            </a:r>
            <a:r>
              <a:rPr lang="en-US" dirty="0" err="1"/>
              <a:t>angajatori</a:t>
            </a:r>
            <a:r>
              <a:rPr lang="en-US" dirty="0"/>
              <a:t> </a:t>
            </a:r>
            <a:r>
              <a:rPr lang="en-US" dirty="0" err="1"/>
              <a:t>diferiţi</a:t>
            </a:r>
            <a:r>
              <a:rPr lang="en-US" dirty="0"/>
              <a:t>, </a:t>
            </a:r>
            <a:r>
              <a:rPr lang="en-US" u="sng" dirty="0" err="1"/>
              <a:t>comisia</a:t>
            </a:r>
            <a:r>
              <a:rPr lang="en-US" u="sng" dirty="0"/>
              <a:t> de </a:t>
            </a:r>
            <a:r>
              <a:rPr lang="en-US" u="sng" dirty="0" err="1"/>
              <a:t>cercetare</a:t>
            </a:r>
            <a:r>
              <a:rPr lang="en-US" u="sng" dirty="0"/>
              <a:t>, </a:t>
            </a:r>
            <a:r>
              <a:rPr lang="en-US" u="sng" dirty="0" err="1"/>
              <a:t>numită</a:t>
            </a:r>
            <a:r>
              <a:rPr lang="en-US" u="sng" dirty="0"/>
              <a:t> de </a:t>
            </a:r>
            <a:r>
              <a:rPr lang="en-US" u="sng" dirty="0" err="1"/>
              <a:t>către</a:t>
            </a:r>
            <a:r>
              <a:rPr lang="en-US" u="sng" dirty="0"/>
              <a:t> </a:t>
            </a:r>
            <a:r>
              <a:rPr lang="en-US" u="sng" dirty="0" err="1"/>
              <a:t>angajatorul</a:t>
            </a:r>
            <a:r>
              <a:rPr lang="en-US" u="sng" dirty="0"/>
              <a:t> </a:t>
            </a:r>
            <a:r>
              <a:rPr lang="en-US" u="sng" dirty="0" err="1"/>
              <a:t>pe</a:t>
            </a:r>
            <a:r>
              <a:rPr lang="en-US" u="sng" dirty="0"/>
              <a:t> </a:t>
            </a:r>
            <a:r>
              <a:rPr lang="en-US" u="sng" dirty="0" err="1"/>
              <a:t>teritoriul</a:t>
            </a:r>
            <a:r>
              <a:rPr lang="en-US" u="sng" dirty="0"/>
              <a:t> </a:t>
            </a:r>
            <a:r>
              <a:rPr lang="en-US" u="sng" dirty="0" err="1"/>
              <a:t>căruia</a:t>
            </a:r>
            <a:r>
              <a:rPr lang="en-US" u="sng" dirty="0"/>
              <a:t> </a:t>
            </a:r>
            <a:r>
              <a:rPr lang="en-US" dirty="0"/>
              <a:t>s-a </a:t>
            </a:r>
            <a:r>
              <a:rPr lang="en-US" dirty="0" err="1"/>
              <a:t>produs</a:t>
            </a:r>
            <a:r>
              <a:rPr lang="en-US" dirty="0"/>
              <a:t> </a:t>
            </a:r>
            <a:r>
              <a:rPr lang="en-US" dirty="0" err="1"/>
              <a:t>evenimentul</a:t>
            </a:r>
            <a:r>
              <a:rPr lang="en-US" dirty="0"/>
              <a:t>, </a:t>
            </a:r>
            <a:r>
              <a:rPr lang="en-US" u="sng" dirty="0" err="1"/>
              <a:t>va</a:t>
            </a:r>
            <a:r>
              <a:rPr lang="en-US" u="sng" dirty="0"/>
              <a:t> </a:t>
            </a:r>
            <a:r>
              <a:rPr lang="en-US" u="sng" dirty="0" err="1"/>
              <a:t>fi</a:t>
            </a:r>
            <a:r>
              <a:rPr lang="en-US" u="sng" dirty="0"/>
              <a:t> </a:t>
            </a:r>
            <a:r>
              <a:rPr lang="en-US" u="sng" dirty="0" err="1"/>
              <a:t>constituită</a:t>
            </a:r>
            <a:r>
              <a:rPr lang="en-US" u="sng" dirty="0"/>
              <a:t> din </a:t>
            </a:r>
            <a:r>
              <a:rPr lang="en-US" u="sng" dirty="0" err="1"/>
              <a:t>reprezentanţi</a:t>
            </a:r>
            <a:r>
              <a:rPr lang="en-US" u="sng" dirty="0"/>
              <a:t> </a:t>
            </a:r>
            <a:r>
              <a:rPr lang="en-US" u="sng" dirty="0" err="1"/>
              <a:t>ai</a:t>
            </a:r>
            <a:r>
              <a:rPr lang="en-US" u="sng" dirty="0"/>
              <a:t> </a:t>
            </a:r>
            <a:r>
              <a:rPr lang="en-US" u="sng" dirty="0" err="1"/>
              <a:t>tuturor</a:t>
            </a:r>
            <a:r>
              <a:rPr lang="en-US" u="sng" dirty="0"/>
              <a:t> </a:t>
            </a:r>
            <a:r>
              <a:rPr lang="en-US" u="sng" dirty="0" err="1"/>
              <a:t>angajatorilor</a:t>
            </a:r>
            <a:r>
              <a:rPr lang="en-US" u="sng" dirty="0"/>
              <a:t> </a:t>
            </a:r>
            <a:r>
              <a:rPr lang="en-US" u="sng" dirty="0" err="1"/>
              <a:t>victimelor</a:t>
            </a:r>
            <a:r>
              <a:rPr lang="en-US" u="sng" dirty="0"/>
              <a:t> </a:t>
            </a:r>
            <a:r>
              <a:rPr lang="en-US" u="sng" dirty="0" err="1"/>
              <a:t>evenimentului</a:t>
            </a:r>
            <a:r>
              <a:rPr lang="en-US" u="sng" dirty="0" smtClean="0"/>
              <a:t>.</a:t>
            </a:r>
            <a:endParaRPr lang="ro-RO" u="sng" dirty="0" smtClean="0"/>
          </a:p>
          <a:p>
            <a:pPr indent="12700" algn="just">
              <a:buNone/>
            </a:pPr>
            <a:r>
              <a:rPr lang="vi-VN" dirty="0">
                <a:solidFill>
                  <a:srgbClr val="FF0000"/>
                </a:solidFill>
              </a:rPr>
              <a:t>(6) Dacă în eveniment sunt implicate victime cu angajatori diferiţi, în comisia de cercetare numită de angajatorul la care s-a produs evenimentul vor fi nominalizate şi persoane numite prin decizie scrisă de către ceilalţi angajatori.</a:t>
            </a:r>
          </a:p>
          <a:p>
            <a:pPr indent="12700">
              <a:buNone/>
            </a:pPr>
            <a:endParaRPr lang="ro-RO" dirty="0"/>
          </a:p>
          <a:p>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ro-RO" sz="3600" dirty="0" smtClean="0"/>
              <a:t/>
            </a:r>
            <a:br>
              <a:rPr lang="ro-RO" sz="3600" dirty="0" smtClean="0"/>
            </a:br>
            <a:r>
              <a:rPr lang="en-US" sz="2700" dirty="0" smtClean="0"/>
              <a:t>SECŢIUNEA A 2-A</a:t>
            </a:r>
            <a:r>
              <a:rPr lang="en-US" sz="3600" dirty="0" smtClean="0"/>
              <a:t/>
            </a:r>
            <a:br>
              <a:rPr lang="en-US" sz="3600" dirty="0" smtClean="0"/>
            </a:br>
            <a:r>
              <a:rPr lang="en-US" sz="3600" dirty="0" smtClean="0"/>
              <a:t>    </a:t>
            </a:r>
            <a:r>
              <a:rPr lang="en-US" sz="3600" b="1" dirty="0" smtClean="0"/>
              <a:t>CERCETAREA EVENIMENTELOR</a:t>
            </a:r>
            <a:r>
              <a:rPr lang="en-US" dirty="0" smtClean="0"/>
              <a:t/>
            </a:r>
            <a:br>
              <a:rPr lang="en-US" dirty="0" smtClean="0"/>
            </a:br>
            <a:endParaRPr lang="ro-RO" dirty="0"/>
          </a:p>
        </p:txBody>
      </p:sp>
      <p:sp>
        <p:nvSpPr>
          <p:cNvPr id="3" name="Substituent conținut 2"/>
          <p:cNvSpPr>
            <a:spLocks noGrp="1"/>
          </p:cNvSpPr>
          <p:nvPr>
            <p:ph idx="1"/>
          </p:nvPr>
        </p:nvSpPr>
        <p:spPr/>
        <p:txBody>
          <a:bodyPr>
            <a:normAutofit fontScale="62500" lnSpcReduction="20000"/>
          </a:bodyPr>
          <a:lstStyle/>
          <a:p>
            <a:r>
              <a:rPr lang="en-US" dirty="0" smtClean="0"/>
              <a:t>Art</a:t>
            </a:r>
            <a:r>
              <a:rPr lang="ro-RO" dirty="0" smtClean="0"/>
              <a:t>.</a:t>
            </a:r>
            <a:r>
              <a:rPr lang="en-US" dirty="0" smtClean="0"/>
              <a:t> 118</a:t>
            </a:r>
            <a:r>
              <a:rPr lang="ro-RO" dirty="0" smtClean="0"/>
              <a:t> </a:t>
            </a:r>
          </a:p>
          <a:p>
            <a:pPr>
              <a:buNone/>
            </a:pPr>
            <a:r>
              <a:rPr lang="vi-VN" sz="2200" dirty="0"/>
              <a:t>(1) Persoanele </a:t>
            </a:r>
            <a:r>
              <a:rPr lang="vi-VN" sz="2200" dirty="0" smtClean="0"/>
              <a:t>împuternicite</a:t>
            </a:r>
            <a:r>
              <a:rPr lang="vi-VN" sz="2200" dirty="0"/>
              <a:t>, potrivit legii, să efectueze cercetarea evenimentelor au dreptul să ia declaraţii scrise, să preleveze sau să solicite prelevarea de probe necesare cercetării, să solicite sau să consulte orice acte ori documente ale angajatorului, iar acesta este obligat să le pună la dispoziţie în condiţiile legii.</a:t>
            </a:r>
          </a:p>
          <a:p>
            <a:pPr>
              <a:buNone/>
            </a:pPr>
            <a:r>
              <a:rPr lang="en-US" dirty="0" smtClean="0"/>
              <a:t> </a:t>
            </a:r>
            <a:r>
              <a:rPr lang="ro-RO" dirty="0" smtClean="0"/>
              <a:t>(</a:t>
            </a:r>
            <a:r>
              <a:rPr lang="en-US" dirty="0" smtClean="0"/>
              <a:t>2</a:t>
            </a:r>
            <a:r>
              <a:rPr lang="en-US" dirty="0"/>
              <a:t>)  </a:t>
            </a:r>
            <a:r>
              <a:rPr lang="en-US" sz="3600" dirty="0" err="1"/>
              <a:t>În</a:t>
            </a:r>
            <a:r>
              <a:rPr lang="en-US" sz="3600" dirty="0"/>
              <a:t> </a:t>
            </a:r>
            <a:r>
              <a:rPr lang="en-US" sz="3600" dirty="0" err="1"/>
              <a:t>situaţiile</a:t>
            </a:r>
            <a:r>
              <a:rPr lang="en-US" sz="3600" dirty="0"/>
              <a:t> </a:t>
            </a:r>
            <a:r>
              <a:rPr lang="en-US" sz="3600" dirty="0" err="1"/>
              <a:t>prevăzute</a:t>
            </a:r>
            <a:r>
              <a:rPr lang="en-US" sz="3600" dirty="0"/>
              <a:t> la </a:t>
            </a:r>
            <a:r>
              <a:rPr lang="en-US" sz="3600" dirty="0" err="1"/>
              <a:t>alin</a:t>
            </a:r>
            <a:r>
              <a:rPr lang="en-US" sz="3600" dirty="0"/>
              <a:t>. (1), </a:t>
            </a:r>
            <a:r>
              <a:rPr lang="en-US" sz="3600" dirty="0" err="1"/>
              <a:t>cheltuielile</a:t>
            </a:r>
            <a:r>
              <a:rPr lang="en-US" sz="3600" dirty="0"/>
              <a:t> </a:t>
            </a:r>
            <a:r>
              <a:rPr lang="en-US" sz="3600" dirty="0" err="1"/>
              <a:t>necesare</a:t>
            </a:r>
            <a:r>
              <a:rPr lang="en-US" sz="3600" dirty="0"/>
              <a:t> </a:t>
            </a:r>
            <a:r>
              <a:rPr lang="en-US" sz="3600" dirty="0" err="1"/>
              <a:t>prelevării</a:t>
            </a:r>
            <a:r>
              <a:rPr lang="en-US" sz="3600" dirty="0"/>
              <a:t> </a:t>
            </a:r>
            <a:r>
              <a:rPr lang="en-US" sz="3600" dirty="0" err="1"/>
              <a:t>şi</a:t>
            </a:r>
            <a:r>
              <a:rPr lang="en-US" sz="3600" dirty="0"/>
              <a:t> </a:t>
            </a:r>
            <a:r>
              <a:rPr lang="en-US" sz="3600" dirty="0" err="1"/>
              <a:t>analizării</a:t>
            </a:r>
            <a:r>
              <a:rPr lang="en-US" sz="3600" dirty="0"/>
              <a:t> </a:t>
            </a:r>
            <a:r>
              <a:rPr lang="en-US" sz="3600" dirty="0" err="1"/>
              <a:t>probelor</a:t>
            </a:r>
            <a:r>
              <a:rPr lang="en-US" sz="3600" dirty="0"/>
              <a:t> </a:t>
            </a:r>
            <a:r>
              <a:rPr lang="en-US" sz="3600" dirty="0" err="1"/>
              <a:t>în</a:t>
            </a:r>
            <a:r>
              <a:rPr lang="en-US" sz="3600" dirty="0"/>
              <a:t> </a:t>
            </a:r>
            <a:r>
              <a:rPr lang="en-US" sz="3600" dirty="0" err="1"/>
              <a:t>vederea</a:t>
            </a:r>
            <a:r>
              <a:rPr lang="en-US" sz="3600" dirty="0"/>
              <a:t> </a:t>
            </a:r>
            <a:r>
              <a:rPr lang="en-US" sz="3600" dirty="0" err="1"/>
              <a:t>cercetării</a:t>
            </a:r>
            <a:r>
              <a:rPr lang="en-US" sz="3600" dirty="0"/>
              <a:t> se </a:t>
            </a:r>
            <a:r>
              <a:rPr lang="en-US" sz="3600" dirty="0" err="1"/>
              <a:t>suportă</a:t>
            </a:r>
            <a:r>
              <a:rPr lang="en-US" sz="3600" dirty="0"/>
              <a:t> de </a:t>
            </a:r>
            <a:r>
              <a:rPr lang="en-US" sz="3600" dirty="0" err="1"/>
              <a:t>către</a:t>
            </a:r>
            <a:r>
              <a:rPr lang="en-US" sz="3600" dirty="0"/>
              <a:t> </a:t>
            </a:r>
            <a:r>
              <a:rPr lang="en-US" sz="3600" dirty="0" err="1"/>
              <a:t>angajatorul</a:t>
            </a:r>
            <a:r>
              <a:rPr lang="en-US" sz="3600" dirty="0"/>
              <a:t> </a:t>
            </a:r>
            <a:r>
              <a:rPr lang="en-US" sz="3600" u="sng" dirty="0"/>
              <a:t>la care </a:t>
            </a:r>
            <a:r>
              <a:rPr lang="en-US" sz="3600" u="sng" dirty="0" err="1"/>
              <a:t>este</a:t>
            </a:r>
            <a:r>
              <a:rPr lang="en-US" sz="3600" u="sng" dirty="0"/>
              <a:t> </a:t>
            </a:r>
            <a:r>
              <a:rPr lang="en-US" sz="3600" u="sng" dirty="0" err="1"/>
              <a:t>angajată</a:t>
            </a:r>
            <a:r>
              <a:rPr lang="en-US" sz="3600" u="sng" dirty="0"/>
              <a:t> </a:t>
            </a:r>
            <a:r>
              <a:rPr lang="en-US" sz="3600" u="sng" dirty="0" err="1"/>
              <a:t>victima</a:t>
            </a:r>
            <a:r>
              <a:rPr lang="en-US" sz="3600" u="sng" dirty="0" smtClean="0"/>
              <a:t>.</a:t>
            </a:r>
            <a:r>
              <a:rPr lang="en-US" sz="3600" u="sng" dirty="0"/>
              <a:t> </a:t>
            </a:r>
            <a:endParaRPr lang="ro-RO" sz="3600" u="sng" dirty="0" smtClean="0"/>
          </a:p>
          <a:p>
            <a:pPr>
              <a:buNone/>
            </a:pPr>
            <a:r>
              <a:rPr lang="vi-VN" dirty="0"/>
              <a:t>(2) </a:t>
            </a:r>
            <a:r>
              <a:rPr lang="vi-VN" sz="2200" dirty="0">
                <a:solidFill>
                  <a:srgbClr val="FF0000"/>
                </a:solidFill>
              </a:rPr>
              <a:t>În situaţiile prevăzute la alin. (1), cheltuielile necesare prelevării şi analizării probelor în vederea cercetării vor fi suportate de angajatorul la care a avut loc evenimentul.</a:t>
            </a:r>
            <a:endParaRPr lang="ro-RO" sz="2200" dirty="0">
              <a:solidFill>
                <a:srgbClr val="FF0000"/>
              </a:solidFill>
            </a:endParaRPr>
          </a:p>
          <a:p>
            <a:r>
              <a:rPr lang="en-US" dirty="0" smtClean="0"/>
              <a:t>Art</a:t>
            </a:r>
            <a:r>
              <a:rPr lang="ro-RO" dirty="0" smtClean="0"/>
              <a:t>. </a:t>
            </a:r>
            <a:r>
              <a:rPr lang="en-US" dirty="0" smtClean="0"/>
              <a:t>119</a:t>
            </a:r>
            <a:r>
              <a:rPr lang="ro-RO" dirty="0" smtClean="0"/>
              <a:t> </a:t>
            </a:r>
            <a:r>
              <a:rPr lang="en-US" dirty="0" smtClean="0"/>
              <a:t>(</a:t>
            </a:r>
            <a:r>
              <a:rPr lang="en-US" dirty="0"/>
              <a:t>3)  </a:t>
            </a:r>
            <a:r>
              <a:rPr lang="en-US" dirty="0" err="1"/>
              <a:t>Cheltuielile</a:t>
            </a:r>
            <a:r>
              <a:rPr lang="en-US" dirty="0"/>
              <a:t> </a:t>
            </a:r>
            <a:r>
              <a:rPr lang="en-US" dirty="0" err="1"/>
              <a:t>aferente</a:t>
            </a:r>
            <a:r>
              <a:rPr lang="en-US" dirty="0"/>
              <a:t> </a:t>
            </a:r>
            <a:r>
              <a:rPr lang="en-US" dirty="0" err="1"/>
              <a:t>efectuării</a:t>
            </a:r>
            <a:r>
              <a:rPr lang="en-US" dirty="0"/>
              <a:t> </a:t>
            </a:r>
            <a:r>
              <a:rPr lang="en-US" dirty="0" err="1"/>
              <a:t>expertizelor</a:t>
            </a:r>
            <a:r>
              <a:rPr lang="en-US" dirty="0"/>
              <a:t>, </a:t>
            </a:r>
            <a:r>
              <a:rPr lang="en-US" dirty="0" err="1"/>
              <a:t>precum</a:t>
            </a:r>
            <a:r>
              <a:rPr lang="en-US" dirty="0"/>
              <a:t> </a:t>
            </a:r>
            <a:r>
              <a:rPr lang="en-US" dirty="0" err="1"/>
              <a:t>şi</a:t>
            </a:r>
            <a:r>
              <a:rPr lang="en-US" dirty="0"/>
              <a:t> </a:t>
            </a:r>
            <a:r>
              <a:rPr lang="en-US" dirty="0" err="1"/>
              <a:t>cele</a:t>
            </a:r>
            <a:r>
              <a:rPr lang="en-US" dirty="0"/>
              <a:t> </a:t>
            </a:r>
            <a:r>
              <a:rPr lang="ro-RO" dirty="0" smtClean="0"/>
              <a:t>  </a:t>
            </a:r>
            <a:r>
              <a:rPr lang="en-US" dirty="0" err="1" smtClean="0"/>
              <a:t>necesare</a:t>
            </a:r>
            <a:r>
              <a:rPr lang="en-US" dirty="0" smtClean="0"/>
              <a:t> </a:t>
            </a:r>
            <a:r>
              <a:rPr lang="en-US" dirty="0" err="1"/>
              <a:t>analizării</a:t>
            </a:r>
            <a:r>
              <a:rPr lang="en-US" dirty="0"/>
              <a:t> </a:t>
            </a:r>
            <a:r>
              <a:rPr lang="en-US" dirty="0" err="1"/>
              <a:t>probelor</a:t>
            </a:r>
            <a:r>
              <a:rPr lang="en-US" dirty="0"/>
              <a:t> </a:t>
            </a:r>
            <a:r>
              <a:rPr lang="en-US" dirty="0" err="1"/>
              <a:t>prelevate</a:t>
            </a:r>
            <a:r>
              <a:rPr lang="en-US" dirty="0"/>
              <a:t> cu </a:t>
            </a:r>
            <a:r>
              <a:rPr lang="en-US" dirty="0" err="1"/>
              <a:t>ocazia</a:t>
            </a:r>
            <a:r>
              <a:rPr lang="en-US" dirty="0"/>
              <a:t> </a:t>
            </a:r>
            <a:r>
              <a:rPr lang="en-US" dirty="0" err="1"/>
              <a:t>cercetării</a:t>
            </a:r>
            <a:r>
              <a:rPr lang="en-US" dirty="0"/>
              <a:t> se </a:t>
            </a:r>
            <a:r>
              <a:rPr lang="en-US" dirty="0" err="1"/>
              <a:t>suportă</a:t>
            </a:r>
            <a:r>
              <a:rPr lang="en-US" dirty="0"/>
              <a:t> de </a:t>
            </a:r>
            <a:r>
              <a:rPr lang="en-US" dirty="0" err="1"/>
              <a:t>către</a:t>
            </a:r>
            <a:r>
              <a:rPr lang="en-US" dirty="0"/>
              <a:t> </a:t>
            </a:r>
            <a:r>
              <a:rPr lang="en-US" dirty="0" err="1"/>
              <a:t>angajatorul</a:t>
            </a:r>
            <a:r>
              <a:rPr lang="en-US" dirty="0"/>
              <a:t> la care </a:t>
            </a:r>
            <a:r>
              <a:rPr lang="en-US" dirty="0" err="1"/>
              <a:t>este</a:t>
            </a:r>
            <a:r>
              <a:rPr lang="en-US" dirty="0"/>
              <a:t> </a:t>
            </a:r>
            <a:r>
              <a:rPr lang="en-US" u="sng" dirty="0" err="1"/>
              <a:t>angajată</a:t>
            </a:r>
            <a:r>
              <a:rPr lang="en-US" u="sng" dirty="0"/>
              <a:t> </a:t>
            </a:r>
            <a:r>
              <a:rPr lang="en-US" u="sng" dirty="0" err="1"/>
              <a:t>victima</a:t>
            </a:r>
            <a:r>
              <a:rPr lang="en-US" u="sng" dirty="0"/>
              <a:t> </a:t>
            </a:r>
            <a:r>
              <a:rPr lang="en-US" u="sng" dirty="0" err="1"/>
              <a:t>sau</a:t>
            </a:r>
            <a:r>
              <a:rPr lang="en-US" u="sng" dirty="0"/>
              <a:t> care se face </a:t>
            </a:r>
            <a:r>
              <a:rPr lang="en-US" u="sng" dirty="0" err="1"/>
              <a:t>răspunzător</a:t>
            </a:r>
            <a:r>
              <a:rPr lang="en-US" u="sng" dirty="0"/>
              <a:t> de </a:t>
            </a:r>
            <a:r>
              <a:rPr lang="en-US" u="sng" dirty="0" err="1"/>
              <a:t>organizarea</a:t>
            </a:r>
            <a:r>
              <a:rPr lang="en-US" u="sng" dirty="0"/>
              <a:t> </a:t>
            </a:r>
            <a:r>
              <a:rPr lang="en-US" dirty="0" err="1"/>
              <a:t>activităţii</a:t>
            </a:r>
            <a:r>
              <a:rPr lang="en-US" dirty="0"/>
              <a:t> </a:t>
            </a:r>
            <a:r>
              <a:rPr lang="en-US" dirty="0" err="1"/>
              <a:t>în</a:t>
            </a:r>
            <a:r>
              <a:rPr lang="en-US" dirty="0"/>
              <a:t> </a:t>
            </a:r>
            <a:r>
              <a:rPr lang="en-US" dirty="0" err="1"/>
              <a:t>urma</a:t>
            </a:r>
            <a:r>
              <a:rPr lang="en-US" dirty="0"/>
              <a:t> </a:t>
            </a:r>
            <a:r>
              <a:rPr lang="en-US" dirty="0" err="1"/>
              <a:t>căreia</a:t>
            </a:r>
            <a:r>
              <a:rPr lang="en-US" dirty="0"/>
              <a:t> s-a </a:t>
            </a:r>
            <a:r>
              <a:rPr lang="en-US" dirty="0" err="1"/>
              <a:t>produs</a:t>
            </a:r>
            <a:r>
              <a:rPr lang="en-US" dirty="0"/>
              <a:t> </a:t>
            </a:r>
            <a:r>
              <a:rPr lang="en-US" dirty="0" err="1" smtClean="0"/>
              <a:t>evenimentul</a:t>
            </a:r>
            <a:r>
              <a:rPr lang="ro-RO" dirty="0" smtClean="0"/>
              <a:t>.</a:t>
            </a:r>
          </a:p>
          <a:p>
            <a:r>
              <a:rPr lang="vi-VN" sz="2200" dirty="0">
                <a:solidFill>
                  <a:srgbClr val="FF0000"/>
                </a:solidFill>
              </a:rPr>
              <a:t>(3) Cheltuielile aferente efectuării expertizelor, precum şi cele necesare analizării probelor prelevate cu ocazia cercetării se suportă de către angajatorul la care a avut loc evenimentul sau care se face răspunzător de organizarea activităţii în urma căreia s-a produs evenimentul</a:t>
            </a:r>
            <a:r>
              <a:rPr lang="vi-VN" sz="2600" dirty="0">
                <a:solidFill>
                  <a:srgbClr val="FF0000"/>
                </a:solidFill>
              </a:rPr>
              <a:t>.</a:t>
            </a:r>
            <a:endParaRPr lang="ro-RO" sz="2600" dirty="0">
              <a:solidFill>
                <a:srgbClr val="FF0000"/>
              </a:solidFill>
            </a:endParaRPr>
          </a:p>
          <a:p>
            <a:pPr>
              <a:buNone/>
            </a:pPr>
            <a:endParaRPr lang="ro-RO" dirty="0"/>
          </a:p>
          <a:p>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dirty="0"/>
              <a:t> </a:t>
            </a:r>
            <a:r>
              <a:rPr lang="en-US" sz="3600" b="1" dirty="0"/>
              <a:t>CAP. </a:t>
            </a:r>
            <a:r>
              <a:rPr lang="en-US" sz="3600" b="1" dirty="0" smtClean="0"/>
              <a:t>I</a:t>
            </a:r>
            <a:r>
              <a:rPr lang="ro-RO" sz="3600" b="1" dirty="0" smtClean="0"/>
              <a:t> </a:t>
            </a:r>
            <a:r>
              <a:rPr lang="en-US" sz="3600" b="1" dirty="0" smtClean="0"/>
              <a:t>DISPOZIŢII GENERALE</a:t>
            </a:r>
            <a:r>
              <a:rPr lang="ro-RO" sz="3600" b="1" dirty="0" smtClean="0"/>
              <a:t/>
            </a:r>
            <a:br>
              <a:rPr lang="ro-RO" sz="3600" b="1" dirty="0" smtClean="0"/>
            </a:br>
            <a:r>
              <a:rPr lang="ro-RO" sz="3600" b="1" dirty="0" smtClean="0"/>
              <a:t>art. 2 </a:t>
            </a:r>
            <a:endParaRPr lang="ro-RO" sz="3600" b="1" dirty="0"/>
          </a:p>
        </p:txBody>
      </p:sp>
      <p:sp>
        <p:nvSpPr>
          <p:cNvPr id="3" name="Substituent conținut 2"/>
          <p:cNvSpPr>
            <a:spLocks noGrp="1"/>
          </p:cNvSpPr>
          <p:nvPr>
            <p:ph idx="1"/>
          </p:nvPr>
        </p:nvSpPr>
        <p:spPr/>
        <p:txBody>
          <a:bodyPr>
            <a:normAutofit fontScale="47500" lnSpcReduction="20000"/>
          </a:bodyPr>
          <a:lstStyle/>
          <a:p>
            <a:r>
              <a:rPr lang="ro-RO" dirty="0" smtClean="0"/>
              <a:t>1</a:t>
            </a:r>
            <a:r>
              <a:rPr lang="en-US" sz="3800" dirty="0" smtClean="0"/>
              <a:t>6</a:t>
            </a:r>
            <a:r>
              <a:rPr lang="en-US" sz="3800" dirty="0"/>
              <a:t>. </a:t>
            </a:r>
            <a:r>
              <a:rPr lang="en-US" sz="3800" dirty="0" err="1"/>
              <a:t>comunicare</a:t>
            </a:r>
            <a:r>
              <a:rPr lang="en-US" sz="3800" dirty="0"/>
              <a:t> - </a:t>
            </a:r>
            <a:r>
              <a:rPr lang="en-US" sz="3800" dirty="0" err="1"/>
              <a:t>procedura</a:t>
            </a:r>
            <a:r>
              <a:rPr lang="en-US" sz="3800" dirty="0"/>
              <a:t> </a:t>
            </a:r>
            <a:r>
              <a:rPr lang="en-US" sz="3800" dirty="0" err="1"/>
              <a:t>prin</a:t>
            </a:r>
            <a:r>
              <a:rPr lang="en-US" sz="3800" dirty="0"/>
              <a:t> care </a:t>
            </a:r>
            <a:r>
              <a:rPr lang="en-US" sz="3800" dirty="0" err="1"/>
              <a:t>angajatorul</a:t>
            </a:r>
            <a:r>
              <a:rPr lang="en-US" sz="3800" dirty="0"/>
              <a:t> </a:t>
            </a:r>
            <a:r>
              <a:rPr lang="en-US" sz="3800" dirty="0" err="1"/>
              <a:t>comunică</a:t>
            </a:r>
            <a:r>
              <a:rPr lang="en-US" sz="3800" dirty="0"/>
              <a:t> </a:t>
            </a:r>
            <a:r>
              <a:rPr lang="en-US" sz="3800" dirty="0" err="1"/>
              <a:t>producerea</a:t>
            </a:r>
            <a:r>
              <a:rPr lang="en-US" sz="3800" dirty="0"/>
              <a:t> </a:t>
            </a:r>
            <a:r>
              <a:rPr lang="en-US" sz="3800" dirty="0" err="1"/>
              <a:t>unui</a:t>
            </a:r>
            <a:r>
              <a:rPr lang="en-US" sz="3800" dirty="0"/>
              <a:t> </a:t>
            </a:r>
            <a:r>
              <a:rPr lang="en-US" sz="3800" dirty="0" err="1"/>
              <a:t>eveniment</a:t>
            </a:r>
            <a:r>
              <a:rPr lang="en-US" sz="3800" dirty="0"/>
              <a:t>, de </a:t>
            </a:r>
            <a:r>
              <a:rPr lang="en-US" sz="3800" dirty="0" err="1"/>
              <a:t>îndată</a:t>
            </a:r>
            <a:r>
              <a:rPr lang="en-US" sz="3800" dirty="0"/>
              <a:t>, </a:t>
            </a:r>
            <a:r>
              <a:rPr lang="en-US" sz="3800" dirty="0" err="1"/>
              <a:t>dar</a:t>
            </a:r>
            <a:r>
              <a:rPr lang="en-US" sz="3800" dirty="0"/>
              <a:t> nu </a:t>
            </a:r>
            <a:r>
              <a:rPr lang="en-US" sz="3800" dirty="0" err="1"/>
              <a:t>mai</a:t>
            </a:r>
            <a:r>
              <a:rPr lang="en-US" sz="3800" dirty="0"/>
              <a:t> </a:t>
            </a:r>
            <a:r>
              <a:rPr lang="en-US" sz="3800" dirty="0" err="1"/>
              <a:t>târziu</a:t>
            </a:r>
            <a:r>
              <a:rPr lang="en-US" sz="3800" dirty="0"/>
              <a:t> de 24 de ore de la </a:t>
            </a:r>
            <a:r>
              <a:rPr lang="en-US" sz="3800" dirty="0" err="1"/>
              <a:t>producerea</a:t>
            </a:r>
            <a:r>
              <a:rPr lang="en-US" sz="3800" dirty="0"/>
              <a:t> </a:t>
            </a:r>
            <a:r>
              <a:rPr lang="en-US" sz="3800" dirty="0" err="1"/>
              <a:t>evenimentului</a:t>
            </a:r>
            <a:r>
              <a:rPr lang="en-US" sz="3800" dirty="0"/>
              <a:t>, </a:t>
            </a:r>
            <a:r>
              <a:rPr lang="en-US" sz="3800" dirty="0" err="1"/>
              <a:t>autorităţilor</a:t>
            </a:r>
            <a:r>
              <a:rPr lang="en-US" sz="3800" dirty="0"/>
              <a:t> </a:t>
            </a:r>
            <a:r>
              <a:rPr lang="en-US" sz="3800" dirty="0" err="1"/>
              <a:t>prevăzute</a:t>
            </a:r>
            <a:r>
              <a:rPr lang="en-US" sz="3800" dirty="0"/>
              <a:t> la </a:t>
            </a:r>
            <a:r>
              <a:rPr lang="en-US" sz="3800" u="sng" dirty="0" smtClean="0"/>
              <a:t>art</a:t>
            </a:r>
            <a:r>
              <a:rPr lang="en-US" sz="3800" u="sng" dirty="0"/>
              <a:t>. 27 </a:t>
            </a:r>
            <a:r>
              <a:rPr lang="en-US" sz="3800" u="sng" dirty="0" err="1"/>
              <a:t>alin</a:t>
            </a:r>
            <a:r>
              <a:rPr lang="en-US" sz="3800" u="sng" dirty="0"/>
              <a:t>. (1) din </a:t>
            </a:r>
            <a:r>
              <a:rPr lang="en-US" sz="3800" u="sng" dirty="0" err="1"/>
              <a:t>lege</a:t>
            </a:r>
            <a:r>
              <a:rPr lang="en-US" sz="3800" dirty="0" smtClean="0"/>
              <a:t>;</a:t>
            </a:r>
            <a:endParaRPr lang="ro-RO" sz="3800" dirty="0" smtClean="0"/>
          </a:p>
          <a:p>
            <a:r>
              <a:rPr lang="vi-VN" dirty="0">
                <a:solidFill>
                  <a:srgbClr val="FF0000"/>
                </a:solidFill>
              </a:rPr>
              <a:t>comunicare - procedura prin care angajatorul comunică producerea unui eveniment, de îndată, autorităţilor prevăzute la </a:t>
            </a:r>
            <a:r>
              <a:rPr lang="vi-VN" u="sng" dirty="0">
                <a:solidFill>
                  <a:srgbClr val="FF0000"/>
                </a:solidFill>
              </a:rPr>
              <a:t>art. 27 alin. (1) din lege;</a:t>
            </a:r>
          </a:p>
          <a:p>
            <a:endParaRPr lang="ro-RO" dirty="0" smtClean="0"/>
          </a:p>
          <a:p>
            <a:r>
              <a:rPr lang="en-US" sz="3800" dirty="0"/>
              <a:t>20. </a:t>
            </a:r>
            <a:r>
              <a:rPr lang="en-US" sz="3800" dirty="0" err="1"/>
              <a:t>raportare</a:t>
            </a:r>
            <a:r>
              <a:rPr lang="en-US" sz="3800" dirty="0"/>
              <a:t> a </a:t>
            </a:r>
            <a:r>
              <a:rPr lang="en-US" sz="3800" dirty="0" err="1"/>
              <a:t>bolilor</a:t>
            </a:r>
            <a:r>
              <a:rPr lang="en-US" sz="3800" dirty="0"/>
              <a:t> </a:t>
            </a:r>
            <a:r>
              <a:rPr lang="en-US" sz="3800" dirty="0" err="1"/>
              <a:t>profesionale</a:t>
            </a:r>
            <a:r>
              <a:rPr lang="en-US" sz="3800" dirty="0"/>
              <a:t> </a:t>
            </a:r>
            <a:r>
              <a:rPr lang="en-US" sz="3800" dirty="0" err="1"/>
              <a:t>declarate</a:t>
            </a:r>
            <a:r>
              <a:rPr lang="en-US" sz="3800" dirty="0"/>
              <a:t>, </a:t>
            </a:r>
            <a:r>
              <a:rPr lang="en-US" sz="3800" dirty="0" err="1"/>
              <a:t>contestate</a:t>
            </a:r>
            <a:r>
              <a:rPr lang="en-US" sz="3800" dirty="0"/>
              <a:t> </a:t>
            </a:r>
            <a:r>
              <a:rPr lang="en-US" sz="3800" dirty="0" err="1"/>
              <a:t>şi</a:t>
            </a:r>
            <a:r>
              <a:rPr lang="en-US" sz="3800" dirty="0"/>
              <a:t> </a:t>
            </a:r>
            <a:r>
              <a:rPr lang="en-US" sz="3800" dirty="0" err="1"/>
              <a:t>infirmate</a:t>
            </a:r>
            <a:r>
              <a:rPr lang="en-US" sz="3800" dirty="0"/>
              <a:t> - </a:t>
            </a:r>
            <a:r>
              <a:rPr lang="en-US" sz="3800" dirty="0" err="1"/>
              <a:t>procedura</a:t>
            </a:r>
            <a:r>
              <a:rPr lang="en-US" sz="3800" dirty="0"/>
              <a:t> </a:t>
            </a:r>
            <a:r>
              <a:rPr lang="en-US" sz="3800" dirty="0" err="1"/>
              <a:t>prin</a:t>
            </a:r>
            <a:r>
              <a:rPr lang="en-US" sz="3800" dirty="0"/>
              <a:t> care </a:t>
            </a:r>
            <a:r>
              <a:rPr lang="en-US" sz="3800" dirty="0" err="1"/>
              <a:t>direcţiile</a:t>
            </a:r>
            <a:r>
              <a:rPr lang="en-US" sz="3800" dirty="0"/>
              <a:t> de </a:t>
            </a:r>
            <a:r>
              <a:rPr lang="en-US" sz="3800" dirty="0" err="1"/>
              <a:t>sănătate</a:t>
            </a:r>
            <a:r>
              <a:rPr lang="en-US" sz="3800" dirty="0"/>
              <a:t> </a:t>
            </a:r>
            <a:r>
              <a:rPr lang="en-US" sz="3800" dirty="0" err="1"/>
              <a:t>publică</a:t>
            </a:r>
            <a:r>
              <a:rPr lang="en-US" sz="3800" dirty="0"/>
              <a:t> </a:t>
            </a:r>
            <a:r>
              <a:rPr lang="en-US" sz="3800" dirty="0" err="1"/>
              <a:t>judeţene</a:t>
            </a:r>
            <a:r>
              <a:rPr lang="en-US" sz="3800" dirty="0"/>
              <a:t> </a:t>
            </a:r>
            <a:r>
              <a:rPr lang="en-US" sz="3800" dirty="0" err="1"/>
              <a:t>şi</a:t>
            </a:r>
            <a:r>
              <a:rPr lang="en-US" sz="3800" dirty="0"/>
              <a:t> a </a:t>
            </a:r>
            <a:r>
              <a:rPr lang="en-US" sz="3800" dirty="0" err="1"/>
              <a:t>municipiului</a:t>
            </a:r>
            <a:r>
              <a:rPr lang="en-US" sz="3800" dirty="0"/>
              <a:t> </a:t>
            </a:r>
            <a:r>
              <a:rPr lang="en-US" sz="3800" dirty="0" err="1"/>
              <a:t>Bucureşti</a:t>
            </a:r>
            <a:r>
              <a:rPr lang="en-US" sz="3800" dirty="0"/>
              <a:t> transmit </a:t>
            </a:r>
            <a:r>
              <a:rPr lang="en-US" sz="3800" dirty="0" err="1"/>
              <a:t>informaţii</a:t>
            </a:r>
            <a:r>
              <a:rPr lang="en-US" sz="3800" dirty="0"/>
              <a:t> </a:t>
            </a:r>
            <a:r>
              <a:rPr lang="en-US" sz="3800" dirty="0" err="1"/>
              <a:t>referitoare</a:t>
            </a:r>
            <a:r>
              <a:rPr lang="en-US" sz="3800" dirty="0"/>
              <a:t> la </a:t>
            </a:r>
            <a:r>
              <a:rPr lang="en-US" sz="3800" dirty="0" err="1"/>
              <a:t>bolile</a:t>
            </a:r>
            <a:r>
              <a:rPr lang="en-US" sz="3800" dirty="0"/>
              <a:t> </a:t>
            </a:r>
            <a:r>
              <a:rPr lang="en-US" sz="3800" dirty="0" err="1"/>
              <a:t>profesionale</a:t>
            </a:r>
            <a:r>
              <a:rPr lang="en-US" sz="3800" dirty="0"/>
              <a:t> </a:t>
            </a:r>
            <a:r>
              <a:rPr lang="en-US" sz="3800" dirty="0" err="1"/>
              <a:t>declarate</a:t>
            </a:r>
            <a:r>
              <a:rPr lang="en-US" sz="3800" dirty="0"/>
              <a:t>, a </a:t>
            </a:r>
            <a:r>
              <a:rPr lang="en-US" sz="3800" dirty="0" err="1"/>
              <a:t>celor</a:t>
            </a:r>
            <a:r>
              <a:rPr lang="en-US" sz="3800" dirty="0"/>
              <a:t> </a:t>
            </a:r>
            <a:r>
              <a:rPr lang="en-US" sz="3800" dirty="0" err="1"/>
              <a:t>contestate</a:t>
            </a:r>
            <a:r>
              <a:rPr lang="en-US" sz="3800" dirty="0"/>
              <a:t> </a:t>
            </a:r>
            <a:r>
              <a:rPr lang="en-US" sz="3800" dirty="0" err="1"/>
              <a:t>şi</a:t>
            </a:r>
            <a:r>
              <a:rPr lang="en-US" sz="3800" dirty="0"/>
              <a:t> a </a:t>
            </a:r>
            <a:r>
              <a:rPr lang="en-US" sz="3800" dirty="0" err="1"/>
              <a:t>celor</a:t>
            </a:r>
            <a:r>
              <a:rPr lang="en-US" sz="3800" dirty="0"/>
              <a:t> </a:t>
            </a:r>
            <a:r>
              <a:rPr lang="en-US" sz="3800" dirty="0" err="1"/>
              <a:t>infirmate</a:t>
            </a:r>
            <a:r>
              <a:rPr lang="en-US" sz="3800" dirty="0"/>
              <a:t>, </a:t>
            </a:r>
            <a:r>
              <a:rPr lang="en-US" sz="3800" dirty="0" err="1"/>
              <a:t>precum</a:t>
            </a:r>
            <a:r>
              <a:rPr lang="en-US" sz="3800" dirty="0"/>
              <a:t> </a:t>
            </a:r>
            <a:r>
              <a:rPr lang="en-US" sz="3800" dirty="0" err="1"/>
              <a:t>şi</a:t>
            </a:r>
            <a:r>
              <a:rPr lang="en-US" sz="3800" dirty="0"/>
              <a:t> </a:t>
            </a:r>
            <a:r>
              <a:rPr lang="en-US" sz="3800" dirty="0" err="1"/>
              <a:t>motivarea</a:t>
            </a:r>
            <a:r>
              <a:rPr lang="en-US" sz="3800" dirty="0"/>
              <a:t> </a:t>
            </a:r>
            <a:r>
              <a:rPr lang="en-US" sz="3800" dirty="0" err="1"/>
              <a:t>infirmării</a:t>
            </a:r>
            <a:r>
              <a:rPr lang="en-US" sz="3800" dirty="0"/>
              <a:t> </a:t>
            </a:r>
            <a:r>
              <a:rPr lang="en-US" sz="3800" dirty="0" err="1"/>
              <a:t>lor</a:t>
            </a:r>
            <a:r>
              <a:rPr lang="en-US" sz="3800" dirty="0"/>
              <a:t>, la </a:t>
            </a:r>
            <a:r>
              <a:rPr lang="en-US" sz="3800" dirty="0" err="1"/>
              <a:t>Centrul</a:t>
            </a:r>
            <a:r>
              <a:rPr lang="en-US" sz="3800" dirty="0"/>
              <a:t> </a:t>
            </a:r>
            <a:r>
              <a:rPr lang="en-US" sz="3800" dirty="0" err="1"/>
              <a:t>naţional</a:t>
            </a:r>
            <a:r>
              <a:rPr lang="en-US" sz="3800" dirty="0"/>
              <a:t> de </a:t>
            </a:r>
            <a:r>
              <a:rPr lang="en-US" sz="3800" dirty="0" err="1"/>
              <a:t>monitorizare</a:t>
            </a:r>
            <a:r>
              <a:rPr lang="en-US" sz="3800" dirty="0"/>
              <a:t> a </a:t>
            </a:r>
            <a:r>
              <a:rPr lang="en-US" sz="3800" dirty="0" err="1"/>
              <a:t>riscurilor</a:t>
            </a:r>
            <a:r>
              <a:rPr lang="en-US" sz="3800" dirty="0"/>
              <a:t> din </a:t>
            </a:r>
            <a:r>
              <a:rPr lang="en-US" sz="3800" dirty="0" err="1"/>
              <a:t>mediul</a:t>
            </a:r>
            <a:r>
              <a:rPr lang="en-US" sz="3800" dirty="0"/>
              <a:t> </a:t>
            </a:r>
            <a:r>
              <a:rPr lang="en-US" sz="3800" dirty="0" err="1"/>
              <a:t>comunitar</a:t>
            </a:r>
            <a:r>
              <a:rPr lang="en-US" sz="3800" dirty="0"/>
              <a:t> - </a:t>
            </a:r>
            <a:r>
              <a:rPr lang="en-US" sz="3800" dirty="0" err="1"/>
              <a:t>Secţia</a:t>
            </a:r>
            <a:r>
              <a:rPr lang="en-US" sz="3800" dirty="0"/>
              <a:t> </a:t>
            </a:r>
            <a:r>
              <a:rPr lang="en-US" sz="3800" dirty="0" err="1"/>
              <a:t>sănătate</a:t>
            </a:r>
            <a:r>
              <a:rPr lang="en-US" sz="3800" dirty="0"/>
              <a:t> </a:t>
            </a:r>
            <a:r>
              <a:rPr lang="en-US" sz="3800" dirty="0" err="1"/>
              <a:t>ocupaţională</a:t>
            </a:r>
            <a:r>
              <a:rPr lang="en-US" sz="3800" dirty="0"/>
              <a:t> </a:t>
            </a:r>
            <a:r>
              <a:rPr lang="en-US" sz="3800" dirty="0" err="1"/>
              <a:t>şi</a:t>
            </a:r>
            <a:r>
              <a:rPr lang="en-US" sz="3800" dirty="0"/>
              <a:t> </a:t>
            </a:r>
            <a:r>
              <a:rPr lang="en-US" sz="3800" dirty="0" err="1"/>
              <a:t>informare</a:t>
            </a:r>
            <a:r>
              <a:rPr lang="en-US" sz="3800" dirty="0"/>
              <a:t> </a:t>
            </a:r>
            <a:r>
              <a:rPr lang="en-US" sz="3800" dirty="0" err="1"/>
              <a:t>toxicologică</a:t>
            </a:r>
            <a:r>
              <a:rPr lang="en-US" sz="3800" dirty="0"/>
              <a:t>, </a:t>
            </a:r>
            <a:r>
              <a:rPr lang="en-US" sz="3800" dirty="0" err="1"/>
              <a:t>Compartimentul</a:t>
            </a:r>
            <a:r>
              <a:rPr lang="en-US" sz="3800" dirty="0"/>
              <a:t> </a:t>
            </a:r>
            <a:r>
              <a:rPr lang="en-US" sz="3800" dirty="0" err="1"/>
              <a:t>sănătate</a:t>
            </a:r>
            <a:r>
              <a:rPr lang="en-US" sz="3800" dirty="0"/>
              <a:t> </a:t>
            </a:r>
            <a:r>
              <a:rPr lang="en-US" sz="3800" dirty="0" err="1"/>
              <a:t>ocupaţională</a:t>
            </a:r>
            <a:r>
              <a:rPr lang="en-US" sz="3800" dirty="0"/>
              <a:t> din </a:t>
            </a:r>
            <a:r>
              <a:rPr lang="en-US" sz="3800" dirty="0" err="1"/>
              <a:t>cadrul</a:t>
            </a:r>
            <a:r>
              <a:rPr lang="en-US" sz="3800" dirty="0"/>
              <a:t> </a:t>
            </a:r>
            <a:r>
              <a:rPr lang="en-US" sz="3800" dirty="0" err="1"/>
              <a:t>Institutului</a:t>
            </a:r>
            <a:r>
              <a:rPr lang="en-US" sz="3800" dirty="0"/>
              <a:t> </a:t>
            </a:r>
            <a:r>
              <a:rPr lang="en-US" sz="3800" dirty="0" err="1"/>
              <a:t>Naţional</a:t>
            </a:r>
            <a:r>
              <a:rPr lang="en-US" sz="3800" dirty="0"/>
              <a:t> de </a:t>
            </a:r>
            <a:r>
              <a:rPr lang="en-US" sz="3800" dirty="0" err="1"/>
              <a:t>Sănătate</a:t>
            </a:r>
            <a:r>
              <a:rPr lang="en-US" sz="3800" dirty="0"/>
              <a:t> </a:t>
            </a:r>
            <a:r>
              <a:rPr lang="en-US" sz="3800" dirty="0" err="1"/>
              <a:t>Publică</a:t>
            </a:r>
            <a:r>
              <a:rPr lang="en-US" sz="3800" dirty="0"/>
              <a:t>, </a:t>
            </a:r>
            <a:r>
              <a:rPr lang="en-US" sz="3800" dirty="0" err="1"/>
              <a:t>denumit</a:t>
            </a:r>
            <a:r>
              <a:rPr lang="en-US" sz="3800" dirty="0"/>
              <a:t> </a:t>
            </a:r>
            <a:r>
              <a:rPr lang="en-US" sz="3800" dirty="0" err="1"/>
              <a:t>în</a:t>
            </a:r>
            <a:r>
              <a:rPr lang="en-US" sz="3800" dirty="0"/>
              <a:t> </a:t>
            </a:r>
            <a:r>
              <a:rPr lang="en-US" sz="3800" dirty="0" err="1"/>
              <a:t>continuare</a:t>
            </a:r>
            <a:r>
              <a:rPr lang="en-US" sz="3800" dirty="0"/>
              <a:t> </a:t>
            </a:r>
            <a:r>
              <a:rPr lang="en-US" sz="3800" dirty="0" err="1"/>
              <a:t>Centrul</a:t>
            </a:r>
            <a:r>
              <a:rPr lang="en-US" sz="3800" dirty="0"/>
              <a:t> </a:t>
            </a:r>
            <a:r>
              <a:rPr lang="en-US" sz="3800" dirty="0" err="1"/>
              <a:t>naţional</a:t>
            </a:r>
            <a:r>
              <a:rPr lang="en-US" sz="3800" dirty="0"/>
              <a:t> de </a:t>
            </a:r>
            <a:r>
              <a:rPr lang="en-US" sz="3800" dirty="0" err="1"/>
              <a:t>monitorizare</a:t>
            </a:r>
            <a:r>
              <a:rPr lang="en-US" sz="3800" dirty="0"/>
              <a:t> a </a:t>
            </a:r>
            <a:r>
              <a:rPr lang="en-US" sz="3800" dirty="0" err="1"/>
              <a:t>riscurilor</a:t>
            </a:r>
            <a:r>
              <a:rPr lang="en-US" sz="3800" dirty="0"/>
              <a:t> din </a:t>
            </a:r>
            <a:r>
              <a:rPr lang="en-US" sz="3800" dirty="0" err="1"/>
              <a:t>mediul</a:t>
            </a:r>
            <a:r>
              <a:rPr lang="en-US" sz="3800" dirty="0"/>
              <a:t> </a:t>
            </a:r>
            <a:r>
              <a:rPr lang="en-US" sz="3800" dirty="0" err="1"/>
              <a:t>comunitar</a:t>
            </a:r>
            <a:r>
              <a:rPr lang="en-US" sz="3800" dirty="0"/>
              <a:t>, care se </a:t>
            </a:r>
            <a:r>
              <a:rPr lang="en-US" sz="3800" dirty="0" err="1"/>
              <a:t>includ</a:t>
            </a:r>
            <a:r>
              <a:rPr lang="en-US" sz="3800" dirty="0"/>
              <a:t> </a:t>
            </a:r>
            <a:r>
              <a:rPr lang="en-US" sz="3800" dirty="0" err="1"/>
              <a:t>în</a:t>
            </a:r>
            <a:r>
              <a:rPr lang="en-US" sz="3800" dirty="0"/>
              <a:t> </a:t>
            </a:r>
            <a:r>
              <a:rPr lang="en-US" sz="3800" dirty="0" err="1"/>
              <a:t>Registrul</a:t>
            </a:r>
            <a:r>
              <a:rPr lang="en-US" sz="3800" dirty="0"/>
              <a:t> </a:t>
            </a:r>
            <a:r>
              <a:rPr lang="en-US" sz="3800" dirty="0" err="1"/>
              <a:t>operativ</a:t>
            </a:r>
            <a:r>
              <a:rPr lang="en-US" sz="3800" dirty="0"/>
              <a:t> </a:t>
            </a:r>
            <a:r>
              <a:rPr lang="en-US" sz="3800" dirty="0" err="1"/>
              <a:t>naţional</a:t>
            </a:r>
            <a:r>
              <a:rPr lang="en-US" sz="3800" dirty="0"/>
              <a:t> </a:t>
            </a:r>
            <a:r>
              <a:rPr lang="en-US" sz="3800" dirty="0" err="1"/>
              <a:t>informatizat</a:t>
            </a:r>
            <a:r>
              <a:rPr lang="en-US" sz="3800" dirty="0"/>
              <a:t> al </a:t>
            </a:r>
            <a:r>
              <a:rPr lang="en-US" sz="3800" dirty="0" err="1"/>
              <a:t>bolilor</a:t>
            </a:r>
            <a:r>
              <a:rPr lang="en-US" sz="3800" dirty="0"/>
              <a:t> </a:t>
            </a:r>
            <a:r>
              <a:rPr lang="en-US" sz="3800" dirty="0" err="1"/>
              <a:t>profesionale</a:t>
            </a:r>
            <a:r>
              <a:rPr lang="en-US" sz="3800" dirty="0"/>
              <a:t>, </a:t>
            </a:r>
            <a:r>
              <a:rPr lang="en-US" sz="3800" dirty="0" err="1"/>
              <a:t>prevăzut</a:t>
            </a:r>
            <a:r>
              <a:rPr lang="en-US" sz="3800" dirty="0"/>
              <a:t> la art. 166</a:t>
            </a:r>
            <a:r>
              <a:rPr lang="en-US" sz="3800" dirty="0" smtClean="0"/>
              <a:t>;</a:t>
            </a:r>
            <a:endParaRPr lang="ro-RO" sz="3800" dirty="0"/>
          </a:p>
          <a:p>
            <a:r>
              <a:rPr lang="vi-VN" sz="2900" dirty="0">
                <a:solidFill>
                  <a:srgbClr val="FF0000"/>
                </a:solidFill>
              </a:rPr>
              <a:t>raportare a bolilor profesionale - procedură prin care se transmit informaţii referitoare la bolile profesionale declarate potrivit legii la Centrul naţional de coordonare metodologică şi informare privind bolile profesionale şi la Centrul Naţional pentru Organizarea şi Asigurarea Sistemului Informaţional şi Informatic în Domeniul Sănătăţii Bucureşti.</a:t>
            </a:r>
          </a:p>
          <a:p>
            <a:pPr>
              <a:buNone/>
            </a:pPr>
            <a:endParaRPr lang="ro-R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700" dirty="0" smtClean="0"/>
              <a:t>SECŢIUNEA A 2-A</a:t>
            </a:r>
            <a:r>
              <a:rPr lang="en-US" dirty="0" smtClean="0"/>
              <a:t/>
            </a:r>
            <a:br>
              <a:rPr lang="en-US" dirty="0" smtClean="0"/>
            </a:br>
            <a:r>
              <a:rPr lang="en-US" dirty="0" smtClean="0"/>
              <a:t>    </a:t>
            </a:r>
            <a:r>
              <a:rPr lang="en-US" sz="3600" b="1" dirty="0" smtClean="0"/>
              <a:t>CERCETAREA EVENIMENTELOR</a:t>
            </a:r>
            <a:r>
              <a:rPr lang="en-US" sz="3600" dirty="0" smtClean="0"/>
              <a:t/>
            </a:r>
            <a:br>
              <a:rPr lang="en-US" sz="3600" dirty="0" smtClean="0"/>
            </a:br>
            <a:endParaRPr lang="ro-RO" sz="3600" dirty="0"/>
          </a:p>
        </p:txBody>
      </p:sp>
      <p:sp>
        <p:nvSpPr>
          <p:cNvPr id="3" name="Substituent conținut 2"/>
          <p:cNvSpPr>
            <a:spLocks noGrp="1"/>
          </p:cNvSpPr>
          <p:nvPr>
            <p:ph idx="1"/>
          </p:nvPr>
        </p:nvSpPr>
        <p:spPr>
          <a:xfrm>
            <a:off x="457200" y="1124744"/>
            <a:ext cx="8435280" cy="5472608"/>
          </a:xfrm>
        </p:spPr>
        <p:txBody>
          <a:bodyPr>
            <a:normAutofit fontScale="32500" lnSpcReduction="20000"/>
          </a:bodyPr>
          <a:lstStyle/>
          <a:p>
            <a:r>
              <a:rPr lang="ro-RO" sz="5500" u="sng" dirty="0"/>
              <a:t>A</a:t>
            </a:r>
            <a:r>
              <a:rPr lang="en-US" sz="5500" u="sng" dirty="0" err="1" smtClean="0"/>
              <a:t>rt</a:t>
            </a:r>
            <a:r>
              <a:rPr lang="ro-RO" sz="5500" u="sng" dirty="0" smtClean="0"/>
              <a:t>. </a:t>
            </a:r>
            <a:r>
              <a:rPr lang="en-US" sz="5500" u="sng" dirty="0" smtClean="0"/>
              <a:t>122</a:t>
            </a:r>
            <a:endParaRPr lang="en-US" sz="5500" dirty="0"/>
          </a:p>
          <a:p>
            <a:pPr>
              <a:buNone/>
            </a:pPr>
            <a:r>
              <a:rPr lang="en-US" sz="5500" dirty="0"/>
              <a:t>    </a:t>
            </a:r>
            <a:r>
              <a:rPr lang="ro-RO" sz="5500" dirty="0" smtClean="0"/>
              <a:t>   </a:t>
            </a:r>
            <a:r>
              <a:rPr lang="en-US" sz="5500" dirty="0" smtClean="0"/>
              <a:t>(</a:t>
            </a:r>
            <a:r>
              <a:rPr lang="en-US" sz="5500" dirty="0"/>
              <a:t>1) </a:t>
            </a:r>
            <a:r>
              <a:rPr lang="en-US" sz="5500" dirty="0" err="1"/>
              <a:t>Cercetarea</a:t>
            </a:r>
            <a:r>
              <a:rPr lang="en-US" sz="5500" dirty="0"/>
              <a:t> </a:t>
            </a:r>
            <a:r>
              <a:rPr lang="en-US" sz="5500" dirty="0" err="1"/>
              <a:t>evenimentelor</a:t>
            </a:r>
            <a:r>
              <a:rPr lang="en-US" sz="5500" dirty="0"/>
              <a:t> se </a:t>
            </a:r>
            <a:r>
              <a:rPr lang="en-US" sz="5500" dirty="0" err="1"/>
              <a:t>va</a:t>
            </a:r>
            <a:r>
              <a:rPr lang="en-US" sz="5500" dirty="0"/>
              <a:t> </a:t>
            </a:r>
            <a:r>
              <a:rPr lang="en-US" sz="5500" dirty="0" err="1"/>
              <a:t>finaliza</a:t>
            </a:r>
            <a:r>
              <a:rPr lang="en-US" sz="5500" dirty="0"/>
              <a:t> cu </a:t>
            </a:r>
            <a:r>
              <a:rPr lang="en-US" sz="5500" dirty="0" err="1"/>
              <a:t>întocmirea</a:t>
            </a:r>
            <a:r>
              <a:rPr lang="en-US" sz="5500" dirty="0"/>
              <a:t> </a:t>
            </a:r>
            <a:r>
              <a:rPr lang="en-US" sz="5500" dirty="0" err="1"/>
              <a:t>unui</a:t>
            </a:r>
            <a:r>
              <a:rPr lang="en-US" sz="5500" dirty="0"/>
              <a:t> </a:t>
            </a:r>
            <a:r>
              <a:rPr lang="en-US" sz="5500" dirty="0" err="1"/>
              <a:t>dosar</a:t>
            </a:r>
            <a:r>
              <a:rPr lang="en-US" sz="5500" dirty="0"/>
              <a:t>, care </a:t>
            </a:r>
            <a:r>
              <a:rPr lang="en-US" sz="5500" dirty="0" err="1"/>
              <a:t>va</a:t>
            </a:r>
            <a:r>
              <a:rPr lang="en-US" sz="5500" dirty="0"/>
              <a:t> </a:t>
            </a:r>
            <a:r>
              <a:rPr lang="en-US" sz="5500" dirty="0" err="1"/>
              <a:t>cuprinde</a:t>
            </a:r>
            <a:r>
              <a:rPr lang="en-US" sz="5500" dirty="0"/>
              <a:t>:</a:t>
            </a:r>
            <a:endParaRPr lang="ro-RO" sz="5500" dirty="0"/>
          </a:p>
          <a:p>
            <a:pPr>
              <a:buNone/>
            </a:pPr>
            <a:r>
              <a:rPr lang="ro-RO" sz="5500" dirty="0" smtClean="0"/>
              <a:t>       </a:t>
            </a:r>
            <a:r>
              <a:rPr lang="en-US" sz="5500" dirty="0" smtClean="0"/>
              <a:t>c</a:t>
            </a:r>
            <a:r>
              <a:rPr lang="en-US" sz="5500" dirty="0"/>
              <a:t>) nota de </a:t>
            </a:r>
            <a:r>
              <a:rPr lang="en-US" sz="5500" dirty="0" err="1"/>
              <a:t>constatare</a:t>
            </a:r>
            <a:r>
              <a:rPr lang="en-US" sz="5500" dirty="0"/>
              <a:t> la </a:t>
            </a:r>
            <a:r>
              <a:rPr lang="en-US" sz="5500" dirty="0" err="1"/>
              <a:t>faţa</a:t>
            </a:r>
            <a:r>
              <a:rPr lang="en-US" sz="5500" dirty="0"/>
              <a:t> </a:t>
            </a:r>
            <a:r>
              <a:rPr lang="en-US" sz="5500" dirty="0" err="1"/>
              <a:t>locului</a:t>
            </a:r>
            <a:r>
              <a:rPr lang="en-US" sz="5500" dirty="0"/>
              <a:t>, </a:t>
            </a:r>
            <a:r>
              <a:rPr lang="en-US" sz="5500" dirty="0" err="1"/>
              <a:t>încheiată</a:t>
            </a:r>
            <a:r>
              <a:rPr lang="en-US" sz="5500" dirty="0"/>
              <a:t> </a:t>
            </a:r>
            <a:r>
              <a:rPr lang="en-US" sz="5500" dirty="0" err="1"/>
              <a:t>imediat</a:t>
            </a:r>
            <a:r>
              <a:rPr lang="en-US" sz="5500" dirty="0"/>
              <a:t> </a:t>
            </a:r>
            <a:r>
              <a:rPr lang="en-US" sz="5500" dirty="0" err="1"/>
              <a:t>după</a:t>
            </a:r>
            <a:r>
              <a:rPr lang="en-US" sz="5500" dirty="0"/>
              <a:t> </a:t>
            </a:r>
            <a:r>
              <a:rPr lang="en-US" sz="5500" dirty="0" err="1"/>
              <a:t>producerea</a:t>
            </a:r>
            <a:r>
              <a:rPr lang="en-US" sz="5500" dirty="0"/>
              <a:t> </a:t>
            </a:r>
            <a:r>
              <a:rPr lang="en-US" sz="5500" dirty="0" err="1"/>
              <a:t>evenimentului</a:t>
            </a:r>
            <a:r>
              <a:rPr lang="en-US" sz="5500" dirty="0"/>
              <a:t> de </a:t>
            </a:r>
            <a:r>
              <a:rPr lang="en-US" sz="5500" dirty="0" err="1"/>
              <a:t>către</a:t>
            </a:r>
            <a:r>
              <a:rPr lang="en-US" sz="5500" dirty="0"/>
              <a:t> </a:t>
            </a:r>
            <a:r>
              <a:rPr lang="en-US" sz="5500" dirty="0" err="1"/>
              <a:t>inspectorul</a:t>
            </a:r>
            <a:r>
              <a:rPr lang="en-US" sz="5500" dirty="0"/>
              <a:t> de </a:t>
            </a:r>
            <a:r>
              <a:rPr lang="en-US" sz="5500" dirty="0" err="1"/>
              <a:t>muncă</a:t>
            </a:r>
            <a:r>
              <a:rPr lang="en-US" sz="5500" dirty="0"/>
              <a:t>, </a:t>
            </a:r>
            <a:r>
              <a:rPr lang="en-US" sz="5500" dirty="0" err="1"/>
              <a:t>în</a:t>
            </a:r>
            <a:r>
              <a:rPr lang="en-US" sz="5500" dirty="0"/>
              <a:t> </a:t>
            </a:r>
            <a:r>
              <a:rPr lang="en-US" sz="5500" dirty="0" err="1"/>
              <a:t>cazul</a:t>
            </a:r>
            <a:r>
              <a:rPr lang="en-US" sz="5500" dirty="0"/>
              <a:t> </a:t>
            </a:r>
            <a:r>
              <a:rPr lang="en-US" sz="5500" dirty="0" err="1"/>
              <a:t>evenimentelor</a:t>
            </a:r>
            <a:r>
              <a:rPr lang="en-US" sz="5500" dirty="0"/>
              <a:t> care se </a:t>
            </a:r>
            <a:r>
              <a:rPr lang="en-US" sz="5500" dirty="0" err="1" smtClean="0"/>
              <a:t>cercetează</a:t>
            </a:r>
            <a:r>
              <a:rPr lang="en-US" sz="5500" dirty="0" smtClean="0"/>
              <a:t> </a:t>
            </a:r>
            <a:r>
              <a:rPr lang="en-US" sz="5500" dirty="0"/>
              <a:t>de </a:t>
            </a:r>
            <a:r>
              <a:rPr lang="en-US" sz="5500" dirty="0" err="1"/>
              <a:t>către</a:t>
            </a:r>
            <a:r>
              <a:rPr lang="en-US" sz="5500" dirty="0"/>
              <a:t> </a:t>
            </a:r>
            <a:r>
              <a:rPr lang="en-US" sz="5500" dirty="0" err="1"/>
              <a:t>inspectoratul</a:t>
            </a:r>
            <a:r>
              <a:rPr lang="en-US" sz="5500" dirty="0"/>
              <a:t> </a:t>
            </a:r>
            <a:r>
              <a:rPr lang="en-US" sz="5500" dirty="0" err="1"/>
              <a:t>teritorial</a:t>
            </a:r>
            <a:r>
              <a:rPr lang="en-US" sz="5500" dirty="0"/>
              <a:t> de </a:t>
            </a:r>
            <a:r>
              <a:rPr lang="en-US" sz="5500" dirty="0" err="1"/>
              <a:t>muncă</a:t>
            </a:r>
            <a:r>
              <a:rPr lang="en-US" sz="5500" dirty="0"/>
              <a:t>/</a:t>
            </a:r>
            <a:r>
              <a:rPr lang="en-US" sz="5500" dirty="0" err="1"/>
              <a:t>Inspecţia</a:t>
            </a:r>
            <a:r>
              <a:rPr lang="en-US" sz="5500" dirty="0"/>
              <a:t> </a:t>
            </a:r>
            <a:r>
              <a:rPr lang="en-US" sz="5500" dirty="0" err="1"/>
              <a:t>Muncii</a:t>
            </a:r>
            <a:r>
              <a:rPr lang="en-US" sz="5500" dirty="0"/>
              <a:t>, conform </a:t>
            </a:r>
            <a:r>
              <a:rPr lang="en-US" sz="5500" dirty="0" err="1"/>
              <a:t>competenţelor</a:t>
            </a:r>
            <a:r>
              <a:rPr lang="en-US" sz="5500" dirty="0"/>
              <a:t>, </a:t>
            </a:r>
            <a:r>
              <a:rPr lang="en-US" sz="5500" dirty="0" err="1"/>
              <a:t>sau</a:t>
            </a:r>
            <a:r>
              <a:rPr lang="en-US" sz="5500" dirty="0"/>
              <a:t> de </a:t>
            </a:r>
            <a:r>
              <a:rPr lang="en-US" sz="5500" dirty="0" err="1"/>
              <a:t>către</a:t>
            </a:r>
            <a:r>
              <a:rPr lang="en-US" sz="5500" dirty="0"/>
              <a:t> </a:t>
            </a:r>
            <a:r>
              <a:rPr lang="en-US" sz="5500" dirty="0" err="1"/>
              <a:t>lucrătorul</a:t>
            </a:r>
            <a:r>
              <a:rPr lang="en-US" sz="5500" dirty="0"/>
              <a:t> </a:t>
            </a:r>
            <a:r>
              <a:rPr lang="en-US" sz="5500" dirty="0" err="1"/>
              <a:t>desemnat</a:t>
            </a:r>
            <a:r>
              <a:rPr lang="en-US" sz="5500" dirty="0"/>
              <a:t>/</a:t>
            </a:r>
            <a:r>
              <a:rPr lang="en-US" sz="5500" dirty="0" err="1"/>
              <a:t>serviciul</a:t>
            </a:r>
            <a:r>
              <a:rPr lang="en-US" sz="5500" dirty="0"/>
              <a:t> intern de </a:t>
            </a:r>
            <a:r>
              <a:rPr lang="en-US" sz="5500" dirty="0" err="1"/>
              <a:t>prevenire</a:t>
            </a:r>
            <a:r>
              <a:rPr lang="en-US" sz="5500" dirty="0"/>
              <a:t> </a:t>
            </a:r>
            <a:r>
              <a:rPr lang="en-US" sz="5500" dirty="0" err="1"/>
              <a:t>şi</a:t>
            </a:r>
            <a:r>
              <a:rPr lang="en-US" sz="5500" dirty="0"/>
              <a:t> </a:t>
            </a:r>
            <a:r>
              <a:rPr lang="en-US" sz="5500" dirty="0" err="1"/>
              <a:t>protecţie</a:t>
            </a:r>
            <a:r>
              <a:rPr lang="en-US" sz="5500" dirty="0"/>
              <a:t>, </a:t>
            </a:r>
            <a:r>
              <a:rPr lang="en-US" sz="5500" dirty="0" err="1"/>
              <a:t>iar</a:t>
            </a:r>
            <a:r>
              <a:rPr lang="en-US" sz="5500" dirty="0"/>
              <a:t> </a:t>
            </a:r>
            <a:r>
              <a:rPr lang="en-US" sz="5500" dirty="0" err="1"/>
              <a:t>în</a:t>
            </a:r>
            <a:r>
              <a:rPr lang="en-US" sz="5500" dirty="0"/>
              <a:t> </a:t>
            </a:r>
            <a:r>
              <a:rPr lang="en-US" sz="5500" dirty="0" err="1"/>
              <a:t>absenţa</a:t>
            </a:r>
            <a:r>
              <a:rPr lang="en-US" sz="5500" dirty="0"/>
              <a:t> </a:t>
            </a:r>
            <a:r>
              <a:rPr lang="en-US" sz="5500" dirty="0" err="1"/>
              <a:t>acestuia</a:t>
            </a:r>
            <a:r>
              <a:rPr lang="en-US" sz="5500" dirty="0"/>
              <a:t>, de </a:t>
            </a:r>
            <a:r>
              <a:rPr lang="en-US" sz="5500" dirty="0" err="1"/>
              <a:t>serviciul</a:t>
            </a:r>
            <a:r>
              <a:rPr lang="en-US" sz="5500" dirty="0"/>
              <a:t> extern de </a:t>
            </a:r>
            <a:r>
              <a:rPr lang="en-US" sz="5500" dirty="0" err="1"/>
              <a:t>prevenire</a:t>
            </a:r>
            <a:r>
              <a:rPr lang="en-US" sz="5500" dirty="0"/>
              <a:t> </a:t>
            </a:r>
            <a:r>
              <a:rPr lang="en-US" sz="5500" dirty="0" err="1"/>
              <a:t>şi</a:t>
            </a:r>
            <a:r>
              <a:rPr lang="en-US" sz="5500" dirty="0"/>
              <a:t> </a:t>
            </a:r>
            <a:r>
              <a:rPr lang="en-US" sz="5500" dirty="0" err="1"/>
              <a:t>protecţie</a:t>
            </a:r>
            <a:r>
              <a:rPr lang="en-US" sz="5500" dirty="0"/>
              <a:t>, </a:t>
            </a:r>
            <a:r>
              <a:rPr lang="en-US" sz="5500" dirty="0" err="1"/>
              <a:t>în</a:t>
            </a:r>
            <a:r>
              <a:rPr lang="en-US" sz="5500" dirty="0"/>
              <a:t> </a:t>
            </a:r>
            <a:r>
              <a:rPr lang="en-US" sz="5500" dirty="0" err="1"/>
              <a:t>cazul</a:t>
            </a:r>
            <a:r>
              <a:rPr lang="en-US" sz="5500" dirty="0"/>
              <a:t> </a:t>
            </a:r>
            <a:r>
              <a:rPr lang="en-US" sz="5500" dirty="0" err="1"/>
              <a:t>evenimentelor</a:t>
            </a:r>
            <a:r>
              <a:rPr lang="en-US" sz="5500" dirty="0"/>
              <a:t> a </a:t>
            </a:r>
            <a:r>
              <a:rPr lang="en-US" sz="5500" dirty="0" err="1"/>
              <a:t>căror</a:t>
            </a:r>
            <a:r>
              <a:rPr lang="en-US" sz="5500" dirty="0"/>
              <a:t> </a:t>
            </a:r>
            <a:r>
              <a:rPr lang="en-US" sz="5500" dirty="0" err="1"/>
              <a:t>cercetare</a:t>
            </a:r>
            <a:r>
              <a:rPr lang="en-US" sz="5500" dirty="0"/>
              <a:t> </a:t>
            </a:r>
            <a:r>
              <a:rPr lang="en-US" sz="5500" dirty="0" err="1"/>
              <a:t>intră</a:t>
            </a:r>
            <a:r>
              <a:rPr lang="en-US" sz="5500" dirty="0"/>
              <a:t> </a:t>
            </a:r>
            <a:r>
              <a:rPr lang="en-US" sz="5500" dirty="0" err="1"/>
              <a:t>în</a:t>
            </a:r>
            <a:r>
              <a:rPr lang="en-US" sz="5500" dirty="0"/>
              <a:t> </a:t>
            </a:r>
            <a:r>
              <a:rPr lang="en-US" sz="5500" dirty="0" err="1"/>
              <a:t>competenţa</a:t>
            </a:r>
            <a:r>
              <a:rPr lang="en-US" sz="5500" dirty="0"/>
              <a:t> </a:t>
            </a:r>
            <a:r>
              <a:rPr lang="en-US" sz="5500" dirty="0" err="1"/>
              <a:t>angajatorului</a:t>
            </a:r>
            <a:r>
              <a:rPr lang="en-US" sz="5500" dirty="0"/>
              <a:t>, </a:t>
            </a:r>
            <a:r>
              <a:rPr lang="en-US" sz="5500" dirty="0" err="1"/>
              <a:t>şi</a:t>
            </a:r>
            <a:r>
              <a:rPr lang="en-US" sz="5500" dirty="0"/>
              <a:t> </a:t>
            </a:r>
            <a:r>
              <a:rPr lang="en-US" sz="5500" dirty="0" err="1"/>
              <a:t>semnată</a:t>
            </a:r>
            <a:r>
              <a:rPr lang="en-US" sz="5500" dirty="0"/>
              <a:t> de </a:t>
            </a:r>
            <a:r>
              <a:rPr lang="en-US" sz="5500" dirty="0" err="1"/>
              <a:t>către</a:t>
            </a:r>
            <a:r>
              <a:rPr lang="en-US" sz="5500" dirty="0"/>
              <a:t> </a:t>
            </a:r>
            <a:r>
              <a:rPr lang="en-US" sz="5500" dirty="0" err="1"/>
              <a:t>angajator</a:t>
            </a:r>
            <a:r>
              <a:rPr lang="en-US" sz="5500" dirty="0"/>
              <a:t>, care </a:t>
            </a:r>
            <a:r>
              <a:rPr lang="en-US" sz="5500" dirty="0" err="1"/>
              <a:t>va</a:t>
            </a:r>
            <a:r>
              <a:rPr lang="en-US" sz="5500" dirty="0"/>
              <a:t> </a:t>
            </a:r>
            <a:r>
              <a:rPr lang="en-US" sz="5500" dirty="0" err="1"/>
              <a:t>cuprinde</a:t>
            </a:r>
            <a:r>
              <a:rPr lang="en-US" sz="5500" dirty="0"/>
              <a:t> </a:t>
            </a:r>
            <a:r>
              <a:rPr lang="en-US" sz="5500" dirty="0" err="1"/>
              <a:t>precizări</a:t>
            </a:r>
            <a:r>
              <a:rPr lang="en-US" sz="5500" dirty="0"/>
              <a:t> </a:t>
            </a:r>
            <a:r>
              <a:rPr lang="en-US" sz="5500" dirty="0" err="1"/>
              <a:t>referitoare</a:t>
            </a:r>
            <a:r>
              <a:rPr lang="en-US" sz="5500" dirty="0"/>
              <a:t> la </a:t>
            </a:r>
            <a:r>
              <a:rPr lang="en-US" sz="5500" dirty="0" err="1"/>
              <a:t>poziţia</a:t>
            </a:r>
            <a:r>
              <a:rPr lang="en-US" sz="5500" dirty="0"/>
              <a:t> </a:t>
            </a:r>
            <a:r>
              <a:rPr lang="en-US" sz="5500" dirty="0" err="1"/>
              <a:t>victimei</a:t>
            </a:r>
            <a:r>
              <a:rPr lang="en-US" sz="5500" dirty="0"/>
              <a:t>, </a:t>
            </a:r>
            <a:r>
              <a:rPr lang="en-US" sz="5500" dirty="0" err="1"/>
              <a:t>existenţa</a:t>
            </a:r>
            <a:r>
              <a:rPr lang="en-US" sz="5500" dirty="0"/>
              <a:t> </a:t>
            </a:r>
            <a:r>
              <a:rPr lang="en-US" sz="5500" dirty="0" err="1"/>
              <a:t>sau</a:t>
            </a:r>
            <a:r>
              <a:rPr lang="en-US" sz="5500" dirty="0"/>
              <a:t> </a:t>
            </a:r>
            <a:r>
              <a:rPr lang="en-US" sz="5500" dirty="0" err="1"/>
              <a:t>inexistenţa</a:t>
            </a:r>
            <a:r>
              <a:rPr lang="en-US" sz="5500" dirty="0"/>
              <a:t> </a:t>
            </a:r>
            <a:r>
              <a:rPr lang="en-US" sz="5500" dirty="0" err="1"/>
              <a:t>echipamentului</a:t>
            </a:r>
            <a:r>
              <a:rPr lang="en-US" sz="5500" dirty="0"/>
              <a:t> individual de </a:t>
            </a:r>
            <a:r>
              <a:rPr lang="en-US" sz="5500" dirty="0" err="1"/>
              <a:t>protecţie</a:t>
            </a:r>
            <a:r>
              <a:rPr lang="en-US" sz="5500" dirty="0"/>
              <a:t>, </a:t>
            </a:r>
            <a:r>
              <a:rPr lang="en-US" sz="5500" dirty="0" err="1"/>
              <a:t>starea</a:t>
            </a:r>
            <a:r>
              <a:rPr lang="en-US" sz="5500" dirty="0"/>
              <a:t> </a:t>
            </a:r>
            <a:r>
              <a:rPr lang="en-US" sz="5500" dirty="0" err="1"/>
              <a:t>echipamentelor</a:t>
            </a:r>
            <a:r>
              <a:rPr lang="en-US" sz="5500" dirty="0"/>
              <a:t> de </a:t>
            </a:r>
            <a:r>
              <a:rPr lang="en-US" sz="5500" dirty="0" err="1"/>
              <a:t>muncă</a:t>
            </a:r>
            <a:r>
              <a:rPr lang="en-US" sz="5500" dirty="0"/>
              <a:t>, </a:t>
            </a:r>
            <a:r>
              <a:rPr lang="en-US" sz="5500" dirty="0" err="1"/>
              <a:t>modul</a:t>
            </a:r>
            <a:r>
              <a:rPr lang="en-US" sz="5500" dirty="0"/>
              <a:t> </a:t>
            </a:r>
            <a:r>
              <a:rPr lang="en-US" sz="5500" dirty="0" err="1"/>
              <a:t>în</a:t>
            </a:r>
            <a:r>
              <a:rPr lang="en-US" sz="5500" dirty="0"/>
              <a:t> care </a:t>
            </a:r>
            <a:r>
              <a:rPr lang="en-US" sz="5500" dirty="0" err="1"/>
              <a:t>funcţionau</a:t>
            </a:r>
            <a:r>
              <a:rPr lang="en-US" sz="5500" dirty="0"/>
              <a:t> </a:t>
            </a:r>
            <a:r>
              <a:rPr lang="en-US" sz="5500" dirty="0" err="1"/>
              <a:t>dispozitivele</a:t>
            </a:r>
            <a:r>
              <a:rPr lang="en-US" sz="5500" dirty="0"/>
              <a:t> de </a:t>
            </a:r>
            <a:r>
              <a:rPr lang="en-US" sz="5500" dirty="0" err="1"/>
              <a:t>protecţie</a:t>
            </a:r>
            <a:r>
              <a:rPr lang="en-US" sz="5500" dirty="0"/>
              <a:t>, </a:t>
            </a:r>
            <a:r>
              <a:rPr lang="en-US" sz="5500" u="sng" dirty="0" err="1"/>
              <a:t>închiderea</a:t>
            </a:r>
            <a:r>
              <a:rPr lang="en-US" sz="5500" u="sng" dirty="0"/>
              <a:t> </a:t>
            </a:r>
            <a:r>
              <a:rPr lang="en-US" sz="5500" u="sng" dirty="0" err="1"/>
              <a:t>fişei</a:t>
            </a:r>
            <a:r>
              <a:rPr lang="en-US" sz="5500" u="sng" dirty="0"/>
              <a:t> de </a:t>
            </a:r>
            <a:r>
              <a:rPr lang="en-US" sz="5500" u="sng" dirty="0" err="1"/>
              <a:t>instruire</a:t>
            </a:r>
            <a:r>
              <a:rPr lang="en-US" sz="5500" u="sng" dirty="0"/>
              <a:t> </a:t>
            </a:r>
            <a:r>
              <a:rPr lang="en-US" sz="5500" u="sng" dirty="0" err="1"/>
              <a:t>individuală</a:t>
            </a:r>
            <a:r>
              <a:rPr lang="en-US" sz="5500" u="sng" dirty="0"/>
              <a:t> </a:t>
            </a:r>
            <a:r>
              <a:rPr lang="en-US" sz="5500" u="sng" dirty="0" err="1"/>
              <a:t>prin</a:t>
            </a:r>
            <a:r>
              <a:rPr lang="en-US" sz="5500" u="sng" dirty="0"/>
              <a:t> </a:t>
            </a:r>
            <a:r>
              <a:rPr lang="en-US" sz="5500" u="sng" dirty="0" err="1"/>
              <a:t>barare</a:t>
            </a:r>
            <a:r>
              <a:rPr lang="en-US" sz="5500" u="sng" dirty="0"/>
              <a:t> </a:t>
            </a:r>
            <a:r>
              <a:rPr lang="en-US" sz="5500" u="sng" dirty="0" err="1"/>
              <a:t>şi</a:t>
            </a:r>
            <a:r>
              <a:rPr lang="en-US" sz="5500" u="sng" dirty="0"/>
              <a:t> </a:t>
            </a:r>
            <a:r>
              <a:rPr lang="en-US" sz="5500" u="sng" dirty="0" err="1"/>
              <a:t>semnătură</a:t>
            </a:r>
            <a:r>
              <a:rPr lang="en-US" sz="5500" u="sng" dirty="0"/>
              <a:t> </a:t>
            </a:r>
            <a:r>
              <a:rPr lang="en-US" sz="5500" u="sng" dirty="0" err="1"/>
              <a:t>în</a:t>
            </a:r>
            <a:r>
              <a:rPr lang="en-US" sz="5500" u="sng" dirty="0"/>
              <a:t> </a:t>
            </a:r>
            <a:r>
              <a:rPr lang="en-US" sz="5500" u="sng" dirty="0" err="1"/>
              <a:t>cazul</a:t>
            </a:r>
            <a:r>
              <a:rPr lang="en-US" sz="5500" u="sng" dirty="0"/>
              <a:t> </a:t>
            </a:r>
            <a:r>
              <a:rPr lang="en-US" sz="5500" u="sng" dirty="0" err="1"/>
              <a:t>întocmirii</a:t>
            </a:r>
            <a:r>
              <a:rPr lang="en-US" sz="5500" u="sng" dirty="0"/>
              <a:t> </a:t>
            </a:r>
            <a:r>
              <a:rPr lang="en-US" sz="5500" u="sng" dirty="0" err="1"/>
              <a:t>acesteia</a:t>
            </a:r>
            <a:r>
              <a:rPr lang="en-US" sz="5500" u="sng" dirty="0"/>
              <a:t> </a:t>
            </a:r>
            <a:r>
              <a:rPr lang="en-US" sz="5500" u="sng" dirty="0" err="1"/>
              <a:t>pe</a:t>
            </a:r>
            <a:r>
              <a:rPr lang="en-US" sz="5500" u="sng" dirty="0"/>
              <a:t> </a:t>
            </a:r>
            <a:r>
              <a:rPr lang="en-US" sz="5500" u="sng" dirty="0" err="1"/>
              <a:t>suport</a:t>
            </a:r>
            <a:r>
              <a:rPr lang="en-US" sz="5500" u="sng" dirty="0"/>
              <a:t> </a:t>
            </a:r>
            <a:r>
              <a:rPr lang="en-US" sz="5500" u="sng" dirty="0" err="1"/>
              <a:t>hârtie</a:t>
            </a:r>
            <a:r>
              <a:rPr lang="en-US" sz="5500" dirty="0"/>
              <a:t>, </a:t>
            </a:r>
            <a:r>
              <a:rPr lang="en-US" sz="5500" dirty="0" err="1"/>
              <a:t>ridicarea</a:t>
            </a:r>
            <a:r>
              <a:rPr lang="en-US" sz="5500" dirty="0"/>
              <a:t> de </a:t>
            </a:r>
            <a:r>
              <a:rPr lang="en-US" sz="5500" dirty="0" err="1"/>
              <a:t>documente</a:t>
            </a:r>
            <a:r>
              <a:rPr lang="en-US" sz="5500" dirty="0"/>
              <a:t> </a:t>
            </a:r>
            <a:r>
              <a:rPr lang="en-US" sz="5500" dirty="0" err="1"/>
              <a:t>sau</a:t>
            </a:r>
            <a:r>
              <a:rPr lang="en-US" sz="5500" dirty="0"/>
              <a:t> </a:t>
            </a:r>
            <a:r>
              <a:rPr lang="en-US" sz="5500" dirty="0" err="1"/>
              <a:t>prelevarea</a:t>
            </a:r>
            <a:r>
              <a:rPr lang="en-US" sz="5500" dirty="0"/>
              <a:t> de probe </a:t>
            </a:r>
            <a:r>
              <a:rPr lang="en-US" sz="5500" dirty="0" err="1"/>
              <a:t>şi</a:t>
            </a:r>
            <a:r>
              <a:rPr lang="en-US" sz="5500" dirty="0"/>
              <a:t> </a:t>
            </a:r>
            <a:r>
              <a:rPr lang="en-US" sz="5500" dirty="0" err="1"/>
              <a:t>orice</a:t>
            </a:r>
            <a:r>
              <a:rPr lang="en-US" sz="5500" dirty="0"/>
              <a:t> </a:t>
            </a:r>
            <a:r>
              <a:rPr lang="en-US" sz="5500" dirty="0" err="1"/>
              <a:t>alte</a:t>
            </a:r>
            <a:r>
              <a:rPr lang="en-US" sz="5500" dirty="0"/>
              <a:t> </a:t>
            </a:r>
            <a:r>
              <a:rPr lang="en-US" sz="5500" dirty="0" err="1"/>
              <a:t>indicii</a:t>
            </a:r>
            <a:r>
              <a:rPr lang="en-US" sz="5500" dirty="0"/>
              <a:t> care pot </a:t>
            </a:r>
            <a:r>
              <a:rPr lang="en-US" sz="5500" dirty="0" err="1"/>
              <a:t>clarifica</a:t>
            </a:r>
            <a:r>
              <a:rPr lang="en-US" sz="5500" dirty="0"/>
              <a:t> </a:t>
            </a:r>
            <a:r>
              <a:rPr lang="en-US" sz="5500" dirty="0" err="1"/>
              <a:t>toate</a:t>
            </a:r>
            <a:r>
              <a:rPr lang="en-US" sz="5500" dirty="0"/>
              <a:t> </a:t>
            </a:r>
            <a:r>
              <a:rPr lang="en-US" sz="5500" dirty="0" err="1"/>
              <a:t>cauzele</a:t>
            </a:r>
            <a:r>
              <a:rPr lang="en-US" sz="5500" dirty="0"/>
              <a:t> </a:t>
            </a:r>
            <a:r>
              <a:rPr lang="en-US" sz="5500" dirty="0" err="1"/>
              <a:t>şi</a:t>
            </a:r>
            <a:r>
              <a:rPr lang="en-US" sz="5500" dirty="0"/>
              <a:t> </a:t>
            </a:r>
            <a:r>
              <a:rPr lang="en-US" sz="5500" dirty="0" err="1"/>
              <a:t>împrejurările</a:t>
            </a:r>
            <a:r>
              <a:rPr lang="en-US" sz="5500" dirty="0"/>
              <a:t> </a:t>
            </a:r>
            <a:r>
              <a:rPr lang="en-US" sz="5500" dirty="0" err="1"/>
              <a:t>producerii</a:t>
            </a:r>
            <a:r>
              <a:rPr lang="en-US" sz="5500" dirty="0"/>
              <a:t> </a:t>
            </a:r>
            <a:r>
              <a:rPr lang="en-US" sz="5500" dirty="0" err="1"/>
              <a:t>evenimentului</a:t>
            </a:r>
            <a:r>
              <a:rPr lang="en-US" sz="5500" dirty="0" smtClean="0"/>
              <a:t>;</a:t>
            </a:r>
            <a:endParaRPr lang="ro-RO" sz="5500" dirty="0" smtClean="0"/>
          </a:p>
          <a:p>
            <a:pPr>
              <a:buNone/>
            </a:pPr>
            <a:endParaRPr lang="ro-RO" sz="4500" dirty="0" smtClean="0"/>
          </a:p>
          <a:p>
            <a:pPr>
              <a:buNone/>
            </a:pPr>
            <a:r>
              <a:rPr lang="ro-RO" dirty="0" smtClean="0"/>
              <a:t>           </a:t>
            </a:r>
            <a:r>
              <a:rPr lang="vi-VN" dirty="0" smtClean="0"/>
              <a:t> </a:t>
            </a:r>
            <a:r>
              <a:rPr lang="vi-VN" sz="3700" dirty="0"/>
              <a:t>c) </a:t>
            </a:r>
            <a:r>
              <a:rPr lang="ro-RO" sz="3700" dirty="0" smtClean="0"/>
              <a:t>  </a:t>
            </a:r>
            <a:r>
              <a:rPr lang="ro-RO" sz="3700" dirty="0" smtClean="0"/>
              <a:t>    </a:t>
            </a:r>
            <a:r>
              <a:rPr lang="vi-VN" sz="3700" dirty="0" smtClean="0">
                <a:solidFill>
                  <a:srgbClr val="FF0000"/>
                </a:solidFill>
              </a:rPr>
              <a:t>nota </a:t>
            </a:r>
            <a:r>
              <a:rPr lang="vi-VN" sz="3700" dirty="0">
                <a:solidFill>
                  <a:srgbClr val="FF0000"/>
                </a:solidFill>
              </a:rPr>
              <a:t>de constatare la faţa locului, încheiată imediat după producerea evenimentului de către inspectorul de muncă, în cazul evenimentelor care se cercetează de către inspectoratul teritorial de muncă/Inspecţia Muncii, conform competenţelor, sau de către lucrătorul desemnat/serviciul intern de prevenire şi protecţie, iar în absenţa acestora, de serviciul extern de prevenire şi protecţie, în cazul evenimentelor a căror cercetare intră în competenţa angajatorului, şi semnată de către angajator, care va cuprinde precizări referitoare la poziţia victimei, existenţa sau inexistenţa echipamentului individual de protecţie, starea echipamentelor de muncă, modul în care funcţionau dispozitivele de protecţie, închiderea fişei de instruire individuală prin barare şi semnătură, ridicarea de documente sau prelevarea de probe şi orice alte indicii care pot clarifica toate cauzele şi împrejurările producerii evenimentului;</a:t>
            </a:r>
          </a:p>
          <a:p>
            <a:pPr>
              <a:buNone/>
            </a:pPr>
            <a:endParaRPr lang="ro-RO" dirty="0"/>
          </a:p>
          <a:p>
            <a:endParaRPr lang="ro-R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700" dirty="0" smtClean="0"/>
              <a:t>SECŢIUNEA A 2-A</a:t>
            </a:r>
            <a:r>
              <a:rPr lang="en-US" dirty="0" smtClean="0"/>
              <a:t/>
            </a:r>
            <a:br>
              <a:rPr lang="en-US" dirty="0" smtClean="0"/>
            </a:br>
            <a:r>
              <a:rPr lang="en-US" dirty="0" smtClean="0"/>
              <a:t>    </a:t>
            </a:r>
            <a:r>
              <a:rPr lang="en-US" sz="3600" b="1" dirty="0" smtClean="0"/>
              <a:t>CERCETAREA EVENIMENTELOR</a:t>
            </a:r>
            <a:r>
              <a:rPr lang="en-US" sz="3600" dirty="0" smtClean="0"/>
              <a:t/>
            </a:r>
            <a:br>
              <a:rPr lang="en-US" sz="3600" dirty="0" smtClean="0"/>
            </a:br>
            <a:endParaRPr lang="ro-RO" sz="3600" dirty="0"/>
          </a:p>
        </p:txBody>
      </p:sp>
      <p:sp>
        <p:nvSpPr>
          <p:cNvPr id="3" name="Substituent conținut 2"/>
          <p:cNvSpPr>
            <a:spLocks noGrp="1"/>
          </p:cNvSpPr>
          <p:nvPr>
            <p:ph idx="1"/>
          </p:nvPr>
        </p:nvSpPr>
        <p:spPr>
          <a:xfrm>
            <a:off x="457200" y="1600200"/>
            <a:ext cx="8435280" cy="4997152"/>
          </a:xfrm>
        </p:spPr>
        <p:txBody>
          <a:bodyPr>
            <a:normAutofit fontScale="77500" lnSpcReduction="20000"/>
          </a:bodyPr>
          <a:lstStyle/>
          <a:p>
            <a:r>
              <a:rPr lang="ro-RO" sz="3800" u="sng" dirty="0"/>
              <a:t>A</a:t>
            </a:r>
            <a:r>
              <a:rPr lang="en-US" sz="3800" u="sng" dirty="0" err="1" smtClean="0"/>
              <a:t>rt</a:t>
            </a:r>
            <a:r>
              <a:rPr lang="ro-RO" sz="3800" u="sng" dirty="0" smtClean="0"/>
              <a:t>. </a:t>
            </a:r>
            <a:r>
              <a:rPr lang="en-US" sz="3800" u="sng" dirty="0" smtClean="0"/>
              <a:t>122</a:t>
            </a:r>
            <a:endParaRPr lang="en-US" sz="3800" dirty="0"/>
          </a:p>
          <a:p>
            <a:pPr>
              <a:buNone/>
            </a:pPr>
            <a:r>
              <a:rPr lang="en-US" sz="3800" dirty="0"/>
              <a:t>    </a:t>
            </a:r>
            <a:r>
              <a:rPr lang="en-US" sz="3800" dirty="0" smtClean="0"/>
              <a:t>(</a:t>
            </a:r>
            <a:r>
              <a:rPr lang="en-US" sz="3800" dirty="0"/>
              <a:t>1) </a:t>
            </a:r>
            <a:r>
              <a:rPr lang="en-US" sz="3800" dirty="0" err="1"/>
              <a:t>Cercetarea</a:t>
            </a:r>
            <a:r>
              <a:rPr lang="en-US" sz="3800" dirty="0"/>
              <a:t> </a:t>
            </a:r>
            <a:r>
              <a:rPr lang="en-US" sz="3800" dirty="0" err="1"/>
              <a:t>evenimentelor</a:t>
            </a:r>
            <a:r>
              <a:rPr lang="en-US" sz="3800" dirty="0"/>
              <a:t> se </a:t>
            </a:r>
            <a:r>
              <a:rPr lang="en-US" sz="3800" dirty="0" err="1"/>
              <a:t>va</a:t>
            </a:r>
            <a:r>
              <a:rPr lang="en-US" sz="3800" dirty="0"/>
              <a:t> </a:t>
            </a:r>
            <a:r>
              <a:rPr lang="en-US" sz="3800" dirty="0" err="1"/>
              <a:t>finaliza</a:t>
            </a:r>
            <a:r>
              <a:rPr lang="en-US" sz="3800" dirty="0"/>
              <a:t> cu </a:t>
            </a:r>
            <a:r>
              <a:rPr lang="en-US" sz="3800" dirty="0" err="1"/>
              <a:t>întocmirea</a:t>
            </a:r>
            <a:r>
              <a:rPr lang="en-US" sz="3800" dirty="0"/>
              <a:t> </a:t>
            </a:r>
            <a:r>
              <a:rPr lang="en-US" sz="3800" dirty="0" err="1"/>
              <a:t>unui</a:t>
            </a:r>
            <a:r>
              <a:rPr lang="en-US" sz="3800" dirty="0"/>
              <a:t> </a:t>
            </a:r>
            <a:r>
              <a:rPr lang="en-US" sz="3800" dirty="0" err="1"/>
              <a:t>dosar</a:t>
            </a:r>
            <a:r>
              <a:rPr lang="en-US" sz="3800" dirty="0"/>
              <a:t>, care </a:t>
            </a:r>
            <a:r>
              <a:rPr lang="en-US" sz="3800" dirty="0" err="1"/>
              <a:t>va</a:t>
            </a:r>
            <a:r>
              <a:rPr lang="en-US" sz="3800" dirty="0"/>
              <a:t> </a:t>
            </a:r>
            <a:r>
              <a:rPr lang="en-US" sz="3800" dirty="0" err="1"/>
              <a:t>cuprinde</a:t>
            </a:r>
            <a:r>
              <a:rPr lang="en-US" sz="3800" dirty="0"/>
              <a:t>:</a:t>
            </a:r>
            <a:endParaRPr lang="ro-RO" sz="3800" dirty="0"/>
          </a:p>
          <a:p>
            <a:pPr>
              <a:buNone/>
            </a:pPr>
            <a:r>
              <a:rPr lang="ro-RO" sz="3800" dirty="0" smtClean="0"/>
              <a:t>    </a:t>
            </a:r>
            <a:r>
              <a:rPr lang="en-US" sz="3800" dirty="0" smtClean="0"/>
              <a:t>k</a:t>
            </a:r>
            <a:r>
              <a:rPr lang="en-US" sz="3800" dirty="0"/>
              <a:t>) </a:t>
            </a:r>
            <a:r>
              <a:rPr lang="en-US" sz="3800" dirty="0" err="1"/>
              <a:t>copii</a:t>
            </a:r>
            <a:r>
              <a:rPr lang="en-US" sz="3800" dirty="0"/>
              <a:t> ale </a:t>
            </a:r>
            <a:r>
              <a:rPr lang="en-US" sz="3800" dirty="0" err="1"/>
              <a:t>fişelor</a:t>
            </a:r>
            <a:r>
              <a:rPr lang="en-US" sz="3800" dirty="0"/>
              <a:t> de </a:t>
            </a:r>
            <a:r>
              <a:rPr lang="en-US" sz="3800" dirty="0" err="1"/>
              <a:t>instruire</a:t>
            </a:r>
            <a:r>
              <a:rPr lang="en-US" sz="3800" dirty="0"/>
              <a:t> </a:t>
            </a:r>
            <a:r>
              <a:rPr lang="en-US" sz="3800" dirty="0" err="1"/>
              <a:t>individuală</a:t>
            </a:r>
            <a:r>
              <a:rPr lang="en-US" sz="3800" dirty="0"/>
              <a:t> </a:t>
            </a:r>
            <a:r>
              <a:rPr lang="en-US" sz="3800" dirty="0" err="1"/>
              <a:t>în</a:t>
            </a:r>
            <a:r>
              <a:rPr lang="en-US" sz="3800" dirty="0"/>
              <a:t> </a:t>
            </a:r>
            <a:r>
              <a:rPr lang="en-US" sz="3800" dirty="0" err="1"/>
              <a:t>domeniul</a:t>
            </a:r>
            <a:r>
              <a:rPr lang="en-US" sz="3800" dirty="0"/>
              <a:t> </a:t>
            </a:r>
            <a:r>
              <a:rPr lang="en-US" sz="3800" dirty="0" err="1"/>
              <a:t>securităţii</a:t>
            </a:r>
            <a:r>
              <a:rPr lang="en-US" sz="3800" dirty="0"/>
              <a:t> </a:t>
            </a:r>
            <a:r>
              <a:rPr lang="en-US" sz="3800" dirty="0" err="1"/>
              <a:t>şi</a:t>
            </a:r>
            <a:r>
              <a:rPr lang="en-US" sz="3800" dirty="0"/>
              <a:t> </a:t>
            </a:r>
            <a:r>
              <a:rPr lang="en-US" sz="3800" dirty="0" err="1"/>
              <a:t>sănătăţii</a:t>
            </a:r>
            <a:r>
              <a:rPr lang="en-US" sz="3800" dirty="0"/>
              <a:t> </a:t>
            </a:r>
            <a:r>
              <a:rPr lang="en-US" sz="3800" dirty="0" err="1"/>
              <a:t>în</a:t>
            </a:r>
            <a:r>
              <a:rPr lang="en-US" sz="3800" dirty="0"/>
              <a:t> </a:t>
            </a:r>
            <a:r>
              <a:rPr lang="en-US" sz="3800" dirty="0" err="1"/>
              <a:t>muncă</a:t>
            </a:r>
            <a:r>
              <a:rPr lang="en-US" sz="3800" dirty="0"/>
              <a:t> ale </a:t>
            </a:r>
            <a:r>
              <a:rPr lang="en-US" sz="3800" dirty="0" err="1"/>
              <a:t>victimelor</a:t>
            </a:r>
            <a:r>
              <a:rPr lang="en-US" sz="3800" dirty="0"/>
              <a:t>; </a:t>
            </a:r>
            <a:r>
              <a:rPr lang="en-US" sz="3800" dirty="0" err="1"/>
              <a:t>în</a:t>
            </a:r>
            <a:r>
              <a:rPr lang="en-US" sz="3800" dirty="0"/>
              <a:t> </a:t>
            </a:r>
            <a:r>
              <a:rPr lang="en-US" sz="3800" dirty="0" err="1"/>
              <a:t>caz</a:t>
            </a:r>
            <a:r>
              <a:rPr lang="en-US" sz="3800" dirty="0"/>
              <a:t> de </a:t>
            </a:r>
            <a:r>
              <a:rPr lang="en-US" sz="3800" dirty="0" err="1"/>
              <a:t>deces</a:t>
            </a:r>
            <a:r>
              <a:rPr lang="en-US" sz="3800" dirty="0"/>
              <a:t> </a:t>
            </a:r>
            <a:r>
              <a:rPr lang="en-US" sz="3800" dirty="0" err="1"/>
              <a:t>aceste</a:t>
            </a:r>
            <a:r>
              <a:rPr lang="en-US" sz="3800" dirty="0"/>
              <a:t> </a:t>
            </a:r>
            <a:r>
              <a:rPr lang="en-US" sz="3800" dirty="0" err="1"/>
              <a:t>fişe</a:t>
            </a:r>
            <a:r>
              <a:rPr lang="en-US" sz="3800" dirty="0"/>
              <a:t> </a:t>
            </a:r>
            <a:r>
              <a:rPr lang="en-US" sz="3800" u="sng" dirty="0"/>
              <a:t>se </a:t>
            </a:r>
            <a:r>
              <a:rPr lang="en-US" sz="3800" u="sng" dirty="0" err="1"/>
              <a:t>vor</a:t>
            </a:r>
            <a:r>
              <a:rPr lang="en-US" sz="3800" u="sng" dirty="0"/>
              <a:t> </a:t>
            </a:r>
            <a:r>
              <a:rPr lang="en-US" sz="3800" u="sng" dirty="0" err="1"/>
              <a:t>anexa</a:t>
            </a:r>
            <a:r>
              <a:rPr lang="en-US" sz="3800" u="sng" dirty="0"/>
              <a:t> </a:t>
            </a:r>
            <a:r>
              <a:rPr lang="en-US" sz="3800" u="sng" dirty="0" err="1"/>
              <a:t>în</a:t>
            </a:r>
            <a:r>
              <a:rPr lang="en-US" sz="3800" u="sng" dirty="0"/>
              <a:t> original </a:t>
            </a:r>
            <a:r>
              <a:rPr lang="en-US" sz="3800" u="sng" dirty="0" err="1"/>
              <a:t>dacă</a:t>
            </a:r>
            <a:r>
              <a:rPr lang="en-US" sz="3800" u="sng" dirty="0"/>
              <a:t> au </a:t>
            </a:r>
            <a:r>
              <a:rPr lang="en-US" sz="3800" u="sng" dirty="0" err="1"/>
              <a:t>fost</a:t>
            </a:r>
            <a:r>
              <a:rPr lang="en-US" sz="3800" u="sng" dirty="0"/>
              <a:t> </a:t>
            </a:r>
            <a:r>
              <a:rPr lang="en-US" sz="3800" u="sng" dirty="0" err="1"/>
              <a:t>întocmite</a:t>
            </a:r>
            <a:r>
              <a:rPr lang="en-US" sz="3800" u="sng" dirty="0"/>
              <a:t> </a:t>
            </a:r>
            <a:r>
              <a:rPr lang="en-US" sz="3800" u="sng" dirty="0" err="1"/>
              <a:t>pe</a:t>
            </a:r>
            <a:r>
              <a:rPr lang="en-US" sz="3800" u="sng" dirty="0"/>
              <a:t> </a:t>
            </a:r>
            <a:r>
              <a:rPr lang="en-US" sz="3800" u="sng" dirty="0" err="1"/>
              <a:t>suport</a:t>
            </a:r>
            <a:r>
              <a:rPr lang="en-US" sz="3800" u="sng" dirty="0"/>
              <a:t> </a:t>
            </a:r>
            <a:r>
              <a:rPr lang="en-US" sz="3800" u="sng" dirty="0" err="1"/>
              <a:t>hârtie</a:t>
            </a:r>
            <a:r>
              <a:rPr lang="en-US" sz="3800" u="sng" dirty="0"/>
              <a:t> </a:t>
            </a:r>
            <a:r>
              <a:rPr lang="en-US" sz="3800" u="sng" dirty="0" err="1"/>
              <a:t>şi</a:t>
            </a:r>
            <a:r>
              <a:rPr lang="en-US" sz="3800" u="sng" dirty="0"/>
              <a:t> </a:t>
            </a:r>
            <a:r>
              <a:rPr lang="en-US" sz="3800" u="sng" dirty="0" err="1"/>
              <a:t>pe</a:t>
            </a:r>
            <a:r>
              <a:rPr lang="en-US" sz="3800" u="sng" dirty="0"/>
              <a:t> </a:t>
            </a:r>
            <a:r>
              <a:rPr lang="en-US" sz="3800" u="sng" dirty="0" err="1"/>
              <a:t>suport</a:t>
            </a:r>
            <a:r>
              <a:rPr lang="en-US" sz="3800" u="sng" dirty="0"/>
              <a:t> electronic </a:t>
            </a:r>
            <a:r>
              <a:rPr lang="en-US" sz="3800" u="sng" dirty="0" err="1"/>
              <a:t>dacă</a:t>
            </a:r>
            <a:r>
              <a:rPr lang="en-US" sz="3800" u="sng" dirty="0"/>
              <a:t> au </a:t>
            </a:r>
            <a:r>
              <a:rPr lang="en-US" sz="3800" u="sng" dirty="0" err="1"/>
              <a:t>fost</a:t>
            </a:r>
            <a:r>
              <a:rPr lang="en-US" sz="3800" u="sng" dirty="0"/>
              <a:t> </a:t>
            </a:r>
            <a:r>
              <a:rPr lang="en-US" sz="3800" u="sng" dirty="0" err="1"/>
              <a:t>întocmite</a:t>
            </a:r>
            <a:r>
              <a:rPr lang="en-US" sz="3800" u="sng" dirty="0"/>
              <a:t> </a:t>
            </a:r>
            <a:r>
              <a:rPr lang="en-US" sz="3800" u="sng" dirty="0" err="1"/>
              <a:t>şi</a:t>
            </a:r>
            <a:r>
              <a:rPr lang="en-US" sz="3800" u="sng" dirty="0"/>
              <a:t> </a:t>
            </a:r>
            <a:r>
              <a:rPr lang="en-US" sz="3800" u="sng" dirty="0" err="1"/>
              <a:t>semnate</a:t>
            </a:r>
            <a:r>
              <a:rPr lang="en-US" sz="3800" u="sng" dirty="0"/>
              <a:t> cu </a:t>
            </a:r>
            <a:r>
              <a:rPr lang="en-US" sz="3800" u="sng" dirty="0" err="1"/>
              <a:t>semnătură</a:t>
            </a:r>
            <a:r>
              <a:rPr lang="en-US" sz="3800" u="sng" dirty="0"/>
              <a:t> </a:t>
            </a:r>
            <a:r>
              <a:rPr lang="en-US" sz="3800" u="sng" dirty="0" err="1"/>
              <a:t>electronică</a:t>
            </a:r>
            <a:r>
              <a:rPr lang="en-US" sz="3800" u="sng" dirty="0"/>
              <a:t>, </a:t>
            </a:r>
            <a:r>
              <a:rPr lang="en-US" sz="3800" u="sng" dirty="0" err="1"/>
              <a:t>semnătură</a:t>
            </a:r>
            <a:r>
              <a:rPr lang="en-US" sz="3800" u="sng" dirty="0"/>
              <a:t> </a:t>
            </a:r>
            <a:r>
              <a:rPr lang="en-US" sz="3800" u="sng" dirty="0" err="1"/>
              <a:t>electronică</a:t>
            </a:r>
            <a:r>
              <a:rPr lang="en-US" sz="3800" u="sng" dirty="0"/>
              <a:t> </a:t>
            </a:r>
            <a:r>
              <a:rPr lang="en-US" sz="3800" u="sng" dirty="0" err="1"/>
              <a:t>avansată</a:t>
            </a:r>
            <a:r>
              <a:rPr lang="en-US" sz="3800" u="sng" dirty="0"/>
              <a:t> </a:t>
            </a:r>
            <a:r>
              <a:rPr lang="en-US" sz="3800" u="sng" dirty="0" err="1"/>
              <a:t>sau</a:t>
            </a:r>
            <a:r>
              <a:rPr lang="en-US" sz="3800" u="sng" dirty="0"/>
              <a:t> </a:t>
            </a:r>
            <a:r>
              <a:rPr lang="en-US" sz="3800" u="sng" dirty="0" err="1"/>
              <a:t>semnătură</a:t>
            </a:r>
            <a:r>
              <a:rPr lang="en-US" sz="3800" u="sng" dirty="0"/>
              <a:t> </a:t>
            </a:r>
            <a:r>
              <a:rPr lang="en-US" sz="3800" u="sng" dirty="0" err="1"/>
              <a:t>electronică</a:t>
            </a:r>
            <a:r>
              <a:rPr lang="en-US" sz="3800" u="sng" dirty="0"/>
              <a:t> </a:t>
            </a:r>
            <a:r>
              <a:rPr lang="en-US" sz="3800" u="sng" dirty="0" err="1"/>
              <a:t>calificată</a:t>
            </a:r>
            <a:r>
              <a:rPr lang="en-US" sz="3800" dirty="0" smtClean="0"/>
              <a:t>;</a:t>
            </a:r>
            <a:endParaRPr lang="ro-RO" sz="3800" dirty="0" smtClean="0"/>
          </a:p>
          <a:p>
            <a:pPr>
              <a:buNone/>
            </a:pPr>
            <a:r>
              <a:rPr lang="vi-VN" sz="2900" dirty="0">
                <a:solidFill>
                  <a:srgbClr val="FF0000"/>
                </a:solidFill>
              </a:rPr>
              <a:t> </a:t>
            </a:r>
            <a:r>
              <a:rPr lang="ro-RO" sz="2900" dirty="0" smtClean="0">
                <a:solidFill>
                  <a:srgbClr val="FF0000"/>
                </a:solidFill>
              </a:rPr>
              <a:t>    </a:t>
            </a:r>
            <a:r>
              <a:rPr lang="vi-VN" sz="2900" dirty="0" smtClean="0">
                <a:solidFill>
                  <a:srgbClr val="FF0000"/>
                </a:solidFill>
              </a:rPr>
              <a:t>k</a:t>
            </a:r>
            <a:r>
              <a:rPr lang="vi-VN" sz="2900" dirty="0">
                <a:solidFill>
                  <a:srgbClr val="FF0000"/>
                </a:solidFill>
              </a:rPr>
              <a:t>) copii ale fişelor de instruire individuală în domeniul securităţii şi sănătăţii în muncă ale victimelor; în caz de deces aceste fişe se vor anexa în original;</a:t>
            </a:r>
            <a:endParaRPr lang="ro-RO" sz="2900" dirty="0">
              <a:solidFill>
                <a:srgbClr val="FF0000"/>
              </a:solidFill>
            </a:endParaRPr>
          </a:p>
          <a:p>
            <a:pPr>
              <a:buNone/>
            </a:pPr>
            <a:endParaRPr lang="ro-RO" dirty="0"/>
          </a:p>
          <a:p>
            <a:endParaRPr lang="ro-R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700" dirty="0" smtClean="0"/>
              <a:t>SECŢIUNEA A 2-A</a:t>
            </a:r>
            <a:r>
              <a:rPr lang="en-US" sz="3600" dirty="0" smtClean="0"/>
              <a:t/>
            </a:r>
            <a:br>
              <a:rPr lang="en-US" sz="3600" dirty="0" smtClean="0"/>
            </a:br>
            <a:r>
              <a:rPr lang="en-US" sz="3600" dirty="0" smtClean="0"/>
              <a:t>    </a:t>
            </a:r>
            <a:r>
              <a:rPr lang="en-US" sz="3600" b="1" dirty="0" smtClean="0"/>
              <a:t>CERCETAREA EVENIMENTELOR</a:t>
            </a:r>
            <a:r>
              <a:rPr lang="en-US" dirty="0" smtClean="0"/>
              <a:t/>
            </a:r>
            <a:br>
              <a:rPr lang="en-US" dirty="0" smtClean="0"/>
            </a:br>
            <a:endParaRPr lang="ro-RO" dirty="0"/>
          </a:p>
        </p:txBody>
      </p:sp>
      <p:sp>
        <p:nvSpPr>
          <p:cNvPr id="3" name="Substituent conținut 2"/>
          <p:cNvSpPr>
            <a:spLocks noGrp="1"/>
          </p:cNvSpPr>
          <p:nvPr>
            <p:ph idx="1"/>
          </p:nvPr>
        </p:nvSpPr>
        <p:spPr/>
        <p:txBody>
          <a:bodyPr>
            <a:normAutofit/>
          </a:bodyPr>
          <a:lstStyle/>
          <a:p>
            <a:r>
              <a:rPr lang="en-US" dirty="0" smtClean="0"/>
              <a:t>Art</a:t>
            </a:r>
            <a:r>
              <a:rPr lang="ro-RO" dirty="0" smtClean="0"/>
              <a:t>.1</a:t>
            </a:r>
            <a:r>
              <a:rPr lang="en-US" dirty="0" smtClean="0"/>
              <a:t>28</a:t>
            </a:r>
            <a:endParaRPr lang="ro-RO" dirty="0"/>
          </a:p>
          <a:p>
            <a:pPr>
              <a:buNone/>
            </a:pPr>
            <a:r>
              <a:rPr lang="en-US" dirty="0" smtClean="0"/>
              <a:t>  </a:t>
            </a:r>
            <a:r>
              <a:rPr lang="ro-RO" dirty="0" smtClean="0"/>
              <a:t> </a:t>
            </a:r>
            <a:r>
              <a:rPr lang="vi-VN" sz="1500" dirty="0"/>
              <a:t>Procesul-verbal de cercetare a evenimentului trebuie să conţină următoarele </a:t>
            </a:r>
            <a:r>
              <a:rPr lang="vi-VN" sz="1500" dirty="0" smtClean="0"/>
              <a:t>capitole</a:t>
            </a:r>
            <a:endParaRPr lang="ro-RO" sz="1500" dirty="0" smtClean="0"/>
          </a:p>
          <a:p>
            <a:pPr>
              <a:buNone/>
            </a:pPr>
            <a:r>
              <a:rPr lang="ro-RO" sz="2800" dirty="0"/>
              <a:t> </a:t>
            </a:r>
            <a:r>
              <a:rPr lang="ro-RO" sz="2800" dirty="0" smtClean="0"/>
              <a:t>  </a:t>
            </a:r>
            <a:r>
              <a:rPr lang="en-US" sz="2800" dirty="0" smtClean="0"/>
              <a:t>g) </a:t>
            </a:r>
            <a:r>
              <a:rPr lang="en-US" sz="2800" u="sng" dirty="0" err="1" smtClean="0"/>
              <a:t>datele</a:t>
            </a:r>
            <a:r>
              <a:rPr lang="en-US" sz="2800" u="sng" dirty="0" smtClean="0"/>
              <a:t> </a:t>
            </a:r>
            <a:r>
              <a:rPr lang="en-US" sz="2800" u="sng" dirty="0"/>
              <a:t>de </a:t>
            </a:r>
            <a:r>
              <a:rPr lang="en-US" sz="2800" u="sng" dirty="0" err="1"/>
              <a:t>identificare</a:t>
            </a:r>
            <a:r>
              <a:rPr lang="en-US" sz="2800" u="sng" dirty="0"/>
              <a:t> ale </a:t>
            </a:r>
            <a:r>
              <a:rPr lang="en-US" sz="2800" u="sng" dirty="0" err="1"/>
              <a:t>angajatorului</a:t>
            </a:r>
            <a:r>
              <a:rPr lang="en-US" sz="2800" u="sng" dirty="0"/>
              <a:t> </a:t>
            </a:r>
            <a:r>
              <a:rPr lang="en-US" sz="2800" u="sng" dirty="0" err="1"/>
              <a:t>pe</a:t>
            </a:r>
            <a:r>
              <a:rPr lang="en-US" sz="2800" u="sng" dirty="0"/>
              <a:t> </a:t>
            </a:r>
            <a:r>
              <a:rPr lang="en-US" sz="2800" u="sng" dirty="0" err="1"/>
              <a:t>teritoriul</a:t>
            </a:r>
            <a:r>
              <a:rPr lang="en-US" sz="2800" u="sng" dirty="0"/>
              <a:t> </a:t>
            </a:r>
            <a:r>
              <a:rPr lang="en-US" sz="2800" u="sng" dirty="0" err="1"/>
              <a:t>căruia</a:t>
            </a:r>
            <a:r>
              <a:rPr lang="en-US" sz="2800" u="sng" dirty="0"/>
              <a:t> s-a </a:t>
            </a:r>
            <a:r>
              <a:rPr lang="en-US" sz="2800" u="sng" dirty="0" err="1"/>
              <a:t>produs</a:t>
            </a:r>
            <a:r>
              <a:rPr lang="en-US" sz="2800" u="sng" dirty="0"/>
              <a:t> </a:t>
            </a:r>
            <a:r>
              <a:rPr lang="en-US" sz="2800" u="sng" dirty="0" err="1"/>
              <a:t>evenimentul</a:t>
            </a:r>
            <a:r>
              <a:rPr lang="en-US" sz="2800" u="sng" dirty="0"/>
              <a:t>, </a:t>
            </a:r>
            <a:r>
              <a:rPr lang="en-US" sz="2800" u="sng" dirty="0" err="1"/>
              <a:t>numele</a:t>
            </a:r>
            <a:r>
              <a:rPr lang="en-US" sz="2800" u="sng" dirty="0"/>
              <a:t> </a:t>
            </a:r>
            <a:r>
              <a:rPr lang="en-US" sz="2800" u="sng" dirty="0" err="1"/>
              <a:t>reprezentantului</a:t>
            </a:r>
            <a:r>
              <a:rPr lang="en-US" sz="2800" u="sng" dirty="0"/>
              <a:t> </a:t>
            </a:r>
            <a:r>
              <a:rPr lang="en-US" sz="2800" u="sng" dirty="0" err="1"/>
              <a:t>său</a:t>
            </a:r>
            <a:r>
              <a:rPr lang="en-US" sz="2800" u="sng" dirty="0"/>
              <a:t> legal, </a:t>
            </a:r>
            <a:r>
              <a:rPr lang="en-US" sz="2800" u="sng" dirty="0" err="1"/>
              <a:t>precum</a:t>
            </a:r>
            <a:r>
              <a:rPr lang="en-US" sz="2800" u="sng" dirty="0"/>
              <a:t> </a:t>
            </a:r>
            <a:r>
              <a:rPr lang="en-US" sz="2800" u="sng" dirty="0" err="1"/>
              <a:t>şi</a:t>
            </a:r>
            <a:r>
              <a:rPr lang="en-US" sz="2800" u="sng" dirty="0"/>
              <a:t> </a:t>
            </a:r>
            <a:r>
              <a:rPr lang="en-US" sz="2800" u="sng" dirty="0" err="1"/>
              <a:t>denumirea</a:t>
            </a:r>
            <a:r>
              <a:rPr lang="en-US" sz="2800" u="sng" dirty="0"/>
              <a:t>/</a:t>
            </a:r>
            <a:r>
              <a:rPr lang="en-US" sz="2800" u="sng" dirty="0" err="1"/>
              <a:t>numele</a:t>
            </a:r>
            <a:r>
              <a:rPr lang="en-US" sz="2800" u="sng" dirty="0"/>
              <a:t> </a:t>
            </a:r>
            <a:r>
              <a:rPr lang="en-US" sz="2800" u="sng" dirty="0" err="1"/>
              <a:t>angajatorului</a:t>
            </a:r>
            <a:r>
              <a:rPr lang="en-US" sz="2800" u="sng" dirty="0"/>
              <a:t> la care </a:t>
            </a:r>
            <a:r>
              <a:rPr lang="en-US" sz="2800" u="sng" dirty="0" err="1"/>
              <a:t>este</a:t>
            </a:r>
            <a:r>
              <a:rPr lang="en-US" sz="2800" u="sng" dirty="0"/>
              <a:t>/a </a:t>
            </a:r>
            <a:r>
              <a:rPr lang="en-US" sz="2800" u="sng" dirty="0" err="1"/>
              <a:t>fost</a:t>
            </a:r>
            <a:r>
              <a:rPr lang="en-US" sz="2800" u="sng" dirty="0"/>
              <a:t> </a:t>
            </a:r>
            <a:r>
              <a:rPr lang="en-US" sz="2800" u="sng" dirty="0" err="1"/>
              <a:t>angajat</a:t>
            </a:r>
            <a:r>
              <a:rPr lang="en-US" sz="2800" u="sng" dirty="0"/>
              <a:t> </a:t>
            </a:r>
            <a:r>
              <a:rPr lang="en-US" sz="2800" u="sng" dirty="0" err="1"/>
              <a:t>accidentatul</a:t>
            </a:r>
            <a:r>
              <a:rPr lang="en-US" sz="2800" u="sng" dirty="0"/>
              <a:t>, </a:t>
            </a:r>
            <a:r>
              <a:rPr lang="en-US" sz="2800" u="sng" dirty="0" err="1"/>
              <a:t>numele</a:t>
            </a:r>
            <a:r>
              <a:rPr lang="en-US" sz="2800" u="sng" dirty="0"/>
              <a:t> </a:t>
            </a:r>
            <a:r>
              <a:rPr lang="en-US" sz="2800" u="sng" dirty="0" err="1"/>
              <a:t>reprezentantului</a:t>
            </a:r>
            <a:r>
              <a:rPr lang="en-US" sz="2800" u="sng" dirty="0"/>
              <a:t> </a:t>
            </a:r>
            <a:r>
              <a:rPr lang="en-US" sz="2800" u="sng" dirty="0" err="1"/>
              <a:t>său</a:t>
            </a:r>
            <a:r>
              <a:rPr lang="en-US" sz="2800" u="sng" dirty="0"/>
              <a:t> </a:t>
            </a:r>
            <a:r>
              <a:rPr lang="en-US" sz="2800" u="sng" dirty="0" smtClean="0"/>
              <a:t>legal</a:t>
            </a:r>
            <a:r>
              <a:rPr lang="ro-RO" sz="2800" u="sng" dirty="0" smtClean="0"/>
              <a:t>.</a:t>
            </a:r>
          </a:p>
          <a:p>
            <a:pPr>
              <a:buNone/>
            </a:pPr>
            <a:r>
              <a:rPr lang="vi-VN" sz="1800" dirty="0"/>
              <a:t> </a:t>
            </a:r>
            <a:r>
              <a:rPr lang="vi-VN" sz="1800" dirty="0">
                <a:solidFill>
                  <a:srgbClr val="FF0000"/>
                </a:solidFill>
              </a:rPr>
              <a:t>g)</a:t>
            </a:r>
            <a:r>
              <a:rPr lang="vi-VN" sz="1800" dirty="0"/>
              <a:t> </a:t>
            </a:r>
            <a:r>
              <a:rPr lang="vi-VN" sz="1900" dirty="0">
                <a:solidFill>
                  <a:srgbClr val="FF0000"/>
                </a:solidFill>
              </a:rPr>
              <a:t>datele de identificare a angajatorului la care s-a produs evenimentul, numele reprezentantului său legal;</a:t>
            </a:r>
          </a:p>
          <a:p>
            <a:pPr>
              <a:buNone/>
            </a:pPr>
            <a:endParaRPr lang="ro-RO" sz="2800" dirty="0"/>
          </a:p>
          <a:p>
            <a:endParaRPr lang="ro-R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700" dirty="0"/>
              <a:t>SECŢIUNEA a 3-a</a:t>
            </a:r>
            <a:br>
              <a:rPr lang="en-US" sz="2700" dirty="0"/>
            </a:br>
            <a:r>
              <a:rPr lang="vi-VN" sz="2700" b="1" dirty="0" smtClean="0"/>
              <a:t>    ÎNREGISTRAREA ŞI EVIDENŢA ACCIDENTELOR DE MUNCĂ ŞI A INCIDENTELOR PERICULOASE</a:t>
            </a:r>
            <a:r>
              <a:rPr lang="vi-VN" dirty="0"/>
              <a:t/>
            </a:r>
            <a:br>
              <a:rPr lang="vi-VN" dirty="0"/>
            </a:br>
            <a:endParaRPr lang="ro-RO" dirty="0"/>
          </a:p>
        </p:txBody>
      </p:sp>
      <p:sp>
        <p:nvSpPr>
          <p:cNvPr id="3" name="Substituent conținut 2"/>
          <p:cNvSpPr>
            <a:spLocks noGrp="1"/>
          </p:cNvSpPr>
          <p:nvPr>
            <p:ph idx="1"/>
          </p:nvPr>
        </p:nvSpPr>
        <p:spPr/>
        <p:txBody>
          <a:bodyPr>
            <a:normAutofit fontScale="85000" lnSpcReduction="10000"/>
          </a:bodyPr>
          <a:lstStyle/>
          <a:p>
            <a:r>
              <a:rPr lang="en-US" u="sng" dirty="0" smtClean="0"/>
              <a:t>Art</a:t>
            </a:r>
            <a:r>
              <a:rPr lang="ro-RO" u="sng" dirty="0" smtClean="0"/>
              <a:t>.</a:t>
            </a:r>
            <a:r>
              <a:rPr lang="en-US" u="sng" dirty="0" smtClean="0"/>
              <a:t> 136</a:t>
            </a:r>
            <a:endParaRPr lang="ro-RO" dirty="0"/>
          </a:p>
          <a:p>
            <a:pPr>
              <a:buNone/>
            </a:pPr>
            <a:r>
              <a:rPr lang="ro-RO" dirty="0" smtClean="0"/>
              <a:t>   (</a:t>
            </a:r>
            <a:r>
              <a:rPr lang="en-US" dirty="0" smtClean="0"/>
              <a:t>7</a:t>
            </a:r>
            <a:r>
              <a:rPr lang="en-US" dirty="0"/>
              <a:t>)  </a:t>
            </a:r>
            <a:r>
              <a:rPr lang="en-US" dirty="0" err="1"/>
              <a:t>Accidentul</a:t>
            </a:r>
            <a:r>
              <a:rPr lang="en-US" dirty="0"/>
              <a:t> de </a:t>
            </a:r>
            <a:r>
              <a:rPr lang="en-US" dirty="0" err="1"/>
              <a:t>muncă</a:t>
            </a:r>
            <a:r>
              <a:rPr lang="en-US" dirty="0"/>
              <a:t> </a:t>
            </a:r>
            <a:r>
              <a:rPr lang="en-US" dirty="0" err="1"/>
              <a:t>produs</a:t>
            </a:r>
            <a:r>
              <a:rPr lang="en-US" dirty="0"/>
              <a:t> ca </a:t>
            </a:r>
            <a:r>
              <a:rPr lang="en-US" dirty="0" err="1"/>
              <a:t>urmare</a:t>
            </a:r>
            <a:r>
              <a:rPr lang="en-US" dirty="0"/>
              <a:t> a </a:t>
            </a:r>
            <a:r>
              <a:rPr lang="en-US" dirty="0" err="1"/>
              <a:t>unei</a:t>
            </a:r>
            <a:r>
              <a:rPr lang="en-US" dirty="0"/>
              <a:t> </a:t>
            </a:r>
            <a:r>
              <a:rPr lang="en-US" dirty="0" err="1"/>
              <a:t>acţiuni</a:t>
            </a:r>
            <a:r>
              <a:rPr lang="en-US" dirty="0"/>
              <a:t> </a:t>
            </a:r>
            <a:r>
              <a:rPr lang="en-US" dirty="0" err="1"/>
              <a:t>întreprinse</a:t>
            </a:r>
            <a:r>
              <a:rPr lang="en-US" dirty="0"/>
              <a:t> de o </a:t>
            </a:r>
            <a:r>
              <a:rPr lang="en-US" dirty="0" err="1"/>
              <a:t>persoană</a:t>
            </a:r>
            <a:r>
              <a:rPr lang="en-US" dirty="0"/>
              <a:t>, din </a:t>
            </a:r>
            <a:r>
              <a:rPr lang="en-US" dirty="0" err="1"/>
              <a:t>proprie</a:t>
            </a:r>
            <a:r>
              <a:rPr lang="en-US" dirty="0"/>
              <a:t> </a:t>
            </a:r>
            <a:r>
              <a:rPr lang="en-US" dirty="0" err="1"/>
              <a:t>iniţiativă</a:t>
            </a:r>
            <a:r>
              <a:rPr lang="en-US" dirty="0"/>
              <a:t>, </a:t>
            </a:r>
            <a:r>
              <a:rPr lang="en-US" dirty="0" err="1"/>
              <a:t>pentru</a:t>
            </a:r>
            <a:r>
              <a:rPr lang="en-US" dirty="0"/>
              <a:t> </a:t>
            </a:r>
            <a:r>
              <a:rPr lang="en-US" dirty="0" err="1"/>
              <a:t>salvarea</a:t>
            </a:r>
            <a:r>
              <a:rPr lang="en-US" dirty="0"/>
              <a:t> de </a:t>
            </a:r>
            <a:r>
              <a:rPr lang="en-US" dirty="0" err="1"/>
              <a:t>vieţi</a:t>
            </a:r>
            <a:r>
              <a:rPr lang="en-US" dirty="0"/>
              <a:t> </a:t>
            </a:r>
            <a:r>
              <a:rPr lang="en-US" dirty="0" err="1"/>
              <a:t>omeneşti</a:t>
            </a:r>
            <a:r>
              <a:rPr lang="en-US" dirty="0"/>
              <a:t> </a:t>
            </a:r>
            <a:r>
              <a:rPr lang="en-US" dirty="0" err="1"/>
              <a:t>sau</a:t>
            </a:r>
            <a:r>
              <a:rPr lang="en-US" dirty="0"/>
              <a:t> </a:t>
            </a:r>
            <a:r>
              <a:rPr lang="en-US" dirty="0" err="1"/>
              <a:t>pentru</a:t>
            </a:r>
            <a:r>
              <a:rPr lang="en-US" dirty="0"/>
              <a:t> </a:t>
            </a:r>
            <a:r>
              <a:rPr lang="en-US" dirty="0" err="1"/>
              <a:t>prevenirea</a:t>
            </a:r>
            <a:r>
              <a:rPr lang="en-US" dirty="0"/>
              <a:t> </a:t>
            </a:r>
            <a:r>
              <a:rPr lang="en-US" dirty="0" err="1"/>
              <a:t>ori</a:t>
            </a:r>
            <a:r>
              <a:rPr lang="en-US" dirty="0"/>
              <a:t> </a:t>
            </a:r>
            <a:r>
              <a:rPr lang="en-US" dirty="0" err="1"/>
              <a:t>înlăturarea</a:t>
            </a:r>
            <a:r>
              <a:rPr lang="en-US" dirty="0"/>
              <a:t> </a:t>
            </a:r>
            <a:r>
              <a:rPr lang="en-US" dirty="0" err="1"/>
              <a:t>unui</a:t>
            </a:r>
            <a:r>
              <a:rPr lang="en-US" dirty="0"/>
              <a:t> </a:t>
            </a:r>
            <a:r>
              <a:rPr lang="en-US" dirty="0" err="1"/>
              <a:t>pericol</a:t>
            </a:r>
            <a:r>
              <a:rPr lang="en-US" dirty="0"/>
              <a:t> </a:t>
            </a:r>
            <a:r>
              <a:rPr lang="en-US" dirty="0" err="1"/>
              <a:t>grav</a:t>
            </a:r>
            <a:r>
              <a:rPr lang="en-US" dirty="0"/>
              <a:t> </a:t>
            </a:r>
            <a:r>
              <a:rPr lang="en-US" dirty="0" err="1"/>
              <a:t>şi</a:t>
            </a:r>
            <a:r>
              <a:rPr lang="en-US" dirty="0"/>
              <a:t> </a:t>
            </a:r>
            <a:r>
              <a:rPr lang="en-US" dirty="0" err="1"/>
              <a:t>iminent</a:t>
            </a:r>
            <a:r>
              <a:rPr lang="en-US" dirty="0"/>
              <a:t> </a:t>
            </a:r>
            <a:r>
              <a:rPr lang="en-US" dirty="0" err="1"/>
              <a:t>ce</a:t>
            </a:r>
            <a:r>
              <a:rPr lang="en-US" dirty="0"/>
              <a:t> </a:t>
            </a:r>
            <a:r>
              <a:rPr lang="en-US" dirty="0" err="1"/>
              <a:t>ameninţă</a:t>
            </a:r>
            <a:r>
              <a:rPr lang="en-US" dirty="0"/>
              <a:t> </a:t>
            </a:r>
            <a:r>
              <a:rPr lang="en-US" dirty="0" err="1"/>
              <a:t>avutul</a:t>
            </a:r>
            <a:r>
              <a:rPr lang="en-US" dirty="0"/>
              <a:t> public </a:t>
            </a:r>
            <a:r>
              <a:rPr lang="en-US" dirty="0" err="1"/>
              <a:t>sau</a:t>
            </a:r>
            <a:r>
              <a:rPr lang="en-US" dirty="0"/>
              <a:t> </a:t>
            </a:r>
            <a:r>
              <a:rPr lang="en-US" dirty="0" err="1"/>
              <a:t>privat</a:t>
            </a:r>
            <a:r>
              <a:rPr lang="en-US" dirty="0"/>
              <a:t> din </a:t>
            </a:r>
            <a:r>
              <a:rPr lang="en-US" dirty="0" err="1"/>
              <a:t>întreprinderea</a:t>
            </a:r>
            <a:r>
              <a:rPr lang="en-US" dirty="0"/>
              <a:t> </a:t>
            </a:r>
            <a:r>
              <a:rPr lang="en-US" dirty="0" err="1"/>
              <a:t>şi</a:t>
            </a:r>
            <a:r>
              <a:rPr lang="en-US" dirty="0"/>
              <a:t>/</a:t>
            </a:r>
            <a:r>
              <a:rPr lang="en-US" dirty="0" err="1"/>
              <a:t>sau</a:t>
            </a:r>
            <a:r>
              <a:rPr lang="en-US" dirty="0"/>
              <a:t> </a:t>
            </a:r>
            <a:r>
              <a:rPr lang="en-US" dirty="0" err="1"/>
              <a:t>unitatea</a:t>
            </a:r>
            <a:r>
              <a:rPr lang="en-US" dirty="0"/>
              <a:t> </a:t>
            </a:r>
            <a:r>
              <a:rPr lang="en-US" dirty="0" err="1"/>
              <a:t>unui</a:t>
            </a:r>
            <a:r>
              <a:rPr lang="en-US" dirty="0"/>
              <a:t> </a:t>
            </a:r>
            <a:r>
              <a:rPr lang="en-US" dirty="0" err="1"/>
              <a:t>angajator</a:t>
            </a:r>
            <a:r>
              <a:rPr lang="en-US" dirty="0"/>
              <a:t> se </a:t>
            </a:r>
            <a:r>
              <a:rPr lang="en-US" dirty="0" err="1"/>
              <a:t>înregistrează</a:t>
            </a:r>
            <a:r>
              <a:rPr lang="en-US" dirty="0"/>
              <a:t> de </a:t>
            </a:r>
            <a:r>
              <a:rPr lang="en-US" dirty="0" err="1"/>
              <a:t>către</a:t>
            </a:r>
            <a:r>
              <a:rPr lang="en-US" dirty="0"/>
              <a:t> </a:t>
            </a:r>
            <a:r>
              <a:rPr lang="en-US" dirty="0" err="1"/>
              <a:t>angajatorul</a:t>
            </a:r>
            <a:r>
              <a:rPr lang="en-US" dirty="0"/>
              <a:t> </a:t>
            </a:r>
            <a:r>
              <a:rPr lang="en-US" dirty="0" err="1"/>
              <a:t>pe</a:t>
            </a:r>
            <a:r>
              <a:rPr lang="en-US" dirty="0"/>
              <a:t> </a:t>
            </a:r>
            <a:r>
              <a:rPr lang="en-US" dirty="0" err="1"/>
              <a:t>teritoriul</a:t>
            </a:r>
            <a:r>
              <a:rPr lang="en-US" dirty="0"/>
              <a:t> </a:t>
            </a:r>
            <a:r>
              <a:rPr lang="en-US" dirty="0" err="1"/>
              <a:t>căruia</a:t>
            </a:r>
            <a:r>
              <a:rPr lang="en-US" dirty="0"/>
              <a:t> s-a </a:t>
            </a:r>
            <a:r>
              <a:rPr lang="en-US" dirty="0" err="1"/>
              <a:t>produs</a:t>
            </a:r>
            <a:r>
              <a:rPr lang="en-US" dirty="0"/>
              <a:t> </a:t>
            </a:r>
            <a:r>
              <a:rPr lang="en-US" dirty="0" err="1" smtClean="0"/>
              <a:t>evenimentul</a:t>
            </a:r>
            <a:r>
              <a:rPr lang="ro-RO" dirty="0" smtClean="0"/>
              <a:t>.</a:t>
            </a:r>
          </a:p>
          <a:p>
            <a:pPr>
              <a:buNone/>
            </a:pPr>
            <a:r>
              <a:rPr lang="vi-VN" dirty="0"/>
              <a:t> </a:t>
            </a:r>
            <a:r>
              <a:rPr lang="vi-VN" sz="2000" dirty="0">
                <a:solidFill>
                  <a:srgbClr val="FF0000"/>
                </a:solidFill>
              </a:rPr>
              <a:t>(7) Accidentul de muncă produs ca urmare a unei acţiuni întreprinse de o persoană, din proprie iniţiativă, pentru salvarea de vieţi omeneşti sau pentru prevenirea ori înlăturarea unui pericol grav şi iminent ce ameninţă avutul public sau privat din întreprinderea şi/sau unitatea unui angajator, se înregistrează de către angajatorul la care s-a produs accidentul.</a:t>
            </a:r>
          </a:p>
          <a:p>
            <a:pPr>
              <a:buNone/>
            </a:pPr>
            <a:endParaRPr lang="ro-RO" dirty="0"/>
          </a:p>
          <a:p>
            <a:endParaRPr lang="ro-RO" dirty="0"/>
          </a:p>
          <a:p>
            <a:endParaRPr lang="ro-R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ro-RO" sz="3100" dirty="0" smtClean="0"/>
              <a:t/>
            </a:r>
            <a:br>
              <a:rPr lang="ro-RO" sz="3100" dirty="0" smtClean="0"/>
            </a:br>
            <a:r>
              <a:rPr lang="ro-RO" sz="3100" dirty="0"/>
              <a:t/>
            </a:r>
            <a:br>
              <a:rPr lang="ro-RO" sz="3100" dirty="0"/>
            </a:br>
            <a:r>
              <a:rPr lang="ro-RO" sz="3100" dirty="0" smtClean="0"/>
              <a:t/>
            </a:r>
            <a:br>
              <a:rPr lang="ro-RO" sz="3100" dirty="0" smtClean="0"/>
            </a:br>
            <a:r>
              <a:rPr lang="vi-VN" sz="16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r>
              <a:rPr lang="vi-VN" sz="1600" dirty="0" smtClean="0"/>
              <a:t/>
            </a:r>
            <a:br>
              <a:rPr lang="vi-VN" sz="1600" dirty="0" smtClean="0"/>
            </a:br>
            <a:r>
              <a:rPr lang="vi-VN" dirty="0" smtClean="0"/>
              <a:t/>
            </a:r>
            <a:br>
              <a:rPr lang="vi-VN" dirty="0" smtClean="0"/>
            </a:br>
            <a:endParaRPr lang="ro-RO" dirty="0"/>
          </a:p>
        </p:txBody>
      </p:sp>
      <p:sp>
        <p:nvSpPr>
          <p:cNvPr id="3" name="Substituent conținut 2"/>
          <p:cNvSpPr>
            <a:spLocks noGrp="1"/>
          </p:cNvSpPr>
          <p:nvPr>
            <p:ph idx="1"/>
          </p:nvPr>
        </p:nvSpPr>
        <p:spPr/>
        <p:txBody>
          <a:bodyPr>
            <a:normAutofit lnSpcReduction="10000"/>
          </a:bodyPr>
          <a:lstStyle/>
          <a:p>
            <a:r>
              <a:rPr lang="en-US" dirty="0"/>
              <a:t> </a:t>
            </a:r>
            <a:r>
              <a:rPr lang="en-US" dirty="0" smtClean="0"/>
              <a:t>Art. </a:t>
            </a:r>
            <a:r>
              <a:rPr lang="en-US" dirty="0"/>
              <a:t>143</a:t>
            </a:r>
            <a:endParaRPr lang="ro-RO" dirty="0"/>
          </a:p>
          <a:p>
            <a:pPr>
              <a:buNone/>
            </a:pPr>
            <a:r>
              <a:rPr lang="en-US" dirty="0"/>
              <a:t>    (1)  </a:t>
            </a:r>
            <a:r>
              <a:rPr lang="en-US" dirty="0" err="1"/>
              <a:t>Comunicarea</a:t>
            </a:r>
            <a:r>
              <a:rPr lang="en-US" dirty="0"/>
              <a:t> </a:t>
            </a:r>
            <a:r>
              <a:rPr lang="en-US" dirty="0" err="1"/>
              <a:t>evenimentelor</a:t>
            </a:r>
            <a:r>
              <a:rPr lang="en-US" dirty="0"/>
              <a:t> </a:t>
            </a:r>
            <a:r>
              <a:rPr lang="en-US" dirty="0" err="1"/>
              <a:t>produse</a:t>
            </a:r>
            <a:r>
              <a:rPr lang="en-US" dirty="0"/>
              <a:t> </a:t>
            </a:r>
            <a:r>
              <a:rPr lang="en-US" dirty="0" err="1"/>
              <a:t>în</a:t>
            </a:r>
            <a:r>
              <a:rPr lang="en-US" dirty="0"/>
              <a:t> </a:t>
            </a:r>
            <a:r>
              <a:rPr lang="en-US" dirty="0" err="1"/>
              <a:t>afara</a:t>
            </a:r>
            <a:r>
              <a:rPr lang="en-US" dirty="0"/>
              <a:t> </a:t>
            </a:r>
            <a:r>
              <a:rPr lang="en-US" dirty="0" err="1"/>
              <a:t>graniţelor</a:t>
            </a:r>
            <a:r>
              <a:rPr lang="en-US" dirty="0"/>
              <a:t> </a:t>
            </a:r>
            <a:r>
              <a:rPr lang="en-US" dirty="0" err="1"/>
              <a:t>ţării</a:t>
            </a:r>
            <a:r>
              <a:rPr lang="en-US" dirty="0"/>
              <a:t> </a:t>
            </a:r>
            <a:r>
              <a:rPr lang="en-US" dirty="0" err="1"/>
              <a:t>în</a:t>
            </a:r>
            <a:r>
              <a:rPr lang="en-US" dirty="0"/>
              <a:t> care </a:t>
            </a:r>
            <a:r>
              <a:rPr lang="en-US" dirty="0" err="1"/>
              <a:t>sunt</a:t>
            </a:r>
            <a:r>
              <a:rPr lang="en-US" dirty="0"/>
              <a:t> </a:t>
            </a:r>
            <a:r>
              <a:rPr lang="en-US" dirty="0" err="1"/>
              <a:t>implicaţi</a:t>
            </a:r>
            <a:r>
              <a:rPr lang="en-US" dirty="0"/>
              <a:t> </a:t>
            </a:r>
            <a:r>
              <a:rPr lang="en-US" dirty="0" err="1"/>
              <a:t>lucrători</a:t>
            </a:r>
            <a:r>
              <a:rPr lang="en-US" dirty="0"/>
              <a:t> </a:t>
            </a:r>
            <a:r>
              <a:rPr lang="en-US" dirty="0" err="1"/>
              <a:t>ai</a:t>
            </a:r>
            <a:r>
              <a:rPr lang="en-US" dirty="0"/>
              <a:t> </a:t>
            </a:r>
            <a:r>
              <a:rPr lang="en-US" dirty="0" err="1"/>
              <a:t>unor</a:t>
            </a:r>
            <a:r>
              <a:rPr lang="en-US" dirty="0"/>
              <a:t> </a:t>
            </a:r>
            <a:r>
              <a:rPr lang="en-US" dirty="0" err="1"/>
              <a:t>angajatori</a:t>
            </a:r>
            <a:r>
              <a:rPr lang="en-US" dirty="0"/>
              <a:t> </a:t>
            </a:r>
            <a:r>
              <a:rPr lang="en-US" dirty="0" err="1"/>
              <a:t>români</a:t>
            </a:r>
            <a:r>
              <a:rPr lang="en-US" dirty="0"/>
              <a:t> se face conform </a:t>
            </a:r>
            <a:r>
              <a:rPr lang="en-US" dirty="0" err="1"/>
              <a:t>prevederilor</a:t>
            </a:r>
            <a:r>
              <a:rPr lang="en-US" dirty="0"/>
              <a:t> art. 108, 109 </a:t>
            </a:r>
            <a:r>
              <a:rPr lang="en-US" dirty="0" err="1"/>
              <a:t>şi</a:t>
            </a:r>
            <a:r>
              <a:rPr lang="en-US" dirty="0"/>
              <a:t> art. 112 </a:t>
            </a:r>
            <a:r>
              <a:rPr lang="en-US" dirty="0" err="1"/>
              <a:t>alin</a:t>
            </a:r>
            <a:r>
              <a:rPr lang="en-US" dirty="0"/>
              <a:t>. (4</a:t>
            </a:r>
            <a:r>
              <a:rPr lang="en-US" dirty="0" smtClean="0"/>
              <a:t>).“</a:t>
            </a:r>
            <a:endParaRPr lang="ro-RO" dirty="0" smtClean="0"/>
          </a:p>
          <a:p>
            <a:r>
              <a:rPr lang="en-US" dirty="0" smtClean="0">
                <a:solidFill>
                  <a:srgbClr val="FF0000"/>
                </a:solidFill>
              </a:rPr>
              <a:t> </a:t>
            </a:r>
            <a:r>
              <a:rPr lang="en-US" sz="1700" dirty="0" smtClean="0">
                <a:solidFill>
                  <a:srgbClr val="FF0000"/>
                </a:solidFill>
              </a:rPr>
              <a:t>ART. 143</a:t>
            </a:r>
          </a:p>
          <a:p>
            <a:pPr>
              <a:buNone/>
            </a:pPr>
            <a:r>
              <a:rPr lang="vi-VN" sz="1700" dirty="0" smtClean="0">
                <a:solidFill>
                  <a:srgbClr val="FF0000"/>
                </a:solidFill>
              </a:rPr>
              <a:t>   </a:t>
            </a:r>
            <a:r>
              <a:rPr lang="ro-RO" sz="1700" dirty="0" smtClean="0">
                <a:solidFill>
                  <a:srgbClr val="FF0000"/>
                </a:solidFill>
              </a:rPr>
              <a:t>    </a:t>
            </a:r>
            <a:r>
              <a:rPr lang="vi-VN" sz="1700" dirty="0" smtClean="0">
                <a:solidFill>
                  <a:srgbClr val="FF0000"/>
                </a:solidFill>
              </a:rPr>
              <a:t>(1) Comunicarea evenimentelor produse în afara graniţelor ţării, în care sunt implicaţi lucrători ai unor angajatori români, se face conform prevederilor art. 108-113.</a:t>
            </a:r>
          </a:p>
          <a:p>
            <a:pPr>
              <a:buNone/>
            </a:pPr>
            <a:endParaRPr lang="ro-R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14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400" dirty="0"/>
          </a:p>
        </p:txBody>
      </p:sp>
      <p:sp>
        <p:nvSpPr>
          <p:cNvPr id="3" name="Substituent conținut 2"/>
          <p:cNvSpPr>
            <a:spLocks noGrp="1"/>
          </p:cNvSpPr>
          <p:nvPr>
            <p:ph idx="1"/>
          </p:nvPr>
        </p:nvSpPr>
        <p:spPr/>
        <p:txBody>
          <a:bodyPr>
            <a:normAutofit fontScale="47500" lnSpcReduction="20000"/>
          </a:bodyPr>
          <a:lstStyle/>
          <a:p>
            <a:r>
              <a:rPr lang="en-US" u="sng" dirty="0" smtClean="0"/>
              <a:t>Art</a:t>
            </a:r>
            <a:r>
              <a:rPr lang="ro-RO" u="sng" dirty="0" smtClean="0"/>
              <a:t>.</a:t>
            </a:r>
            <a:r>
              <a:rPr lang="en-US" u="sng" dirty="0" smtClean="0"/>
              <a:t> 144</a:t>
            </a:r>
            <a:endParaRPr lang="ro-RO" dirty="0"/>
          </a:p>
          <a:p>
            <a:pPr>
              <a:buNone/>
            </a:pPr>
            <a:r>
              <a:rPr lang="en-US" sz="3400" dirty="0"/>
              <a:t> </a:t>
            </a:r>
            <a:r>
              <a:rPr lang="ro-RO" sz="3400" dirty="0" smtClean="0"/>
              <a:t>     </a:t>
            </a:r>
            <a:r>
              <a:rPr lang="en-US" sz="3400" dirty="0" smtClean="0"/>
              <a:t>(</a:t>
            </a:r>
            <a:r>
              <a:rPr lang="en-US" sz="3400" dirty="0"/>
              <a:t>1^1) </a:t>
            </a:r>
            <a:r>
              <a:rPr lang="en-US" sz="3400" dirty="0" err="1"/>
              <a:t>În</a:t>
            </a:r>
            <a:r>
              <a:rPr lang="en-US" sz="3400" dirty="0"/>
              <a:t> </a:t>
            </a:r>
            <a:r>
              <a:rPr lang="en-US" sz="3400" dirty="0" err="1"/>
              <a:t>cazul</a:t>
            </a:r>
            <a:r>
              <a:rPr lang="en-US" sz="3400" dirty="0"/>
              <a:t> </a:t>
            </a:r>
            <a:r>
              <a:rPr lang="en-US" sz="3400" dirty="0" err="1"/>
              <a:t>evenimentelor</a:t>
            </a:r>
            <a:r>
              <a:rPr lang="en-US" sz="3400" dirty="0"/>
              <a:t> </a:t>
            </a:r>
            <a:r>
              <a:rPr lang="en-US" sz="3400" dirty="0" err="1"/>
              <a:t>produse</a:t>
            </a:r>
            <a:r>
              <a:rPr lang="en-US" sz="3400" dirty="0"/>
              <a:t> </a:t>
            </a:r>
            <a:r>
              <a:rPr lang="en-US" sz="3400" dirty="0" err="1"/>
              <a:t>în</a:t>
            </a:r>
            <a:r>
              <a:rPr lang="en-US" sz="3400" dirty="0"/>
              <a:t> </a:t>
            </a:r>
            <a:r>
              <a:rPr lang="en-US" sz="3400" dirty="0" err="1"/>
              <a:t>afara</a:t>
            </a:r>
            <a:r>
              <a:rPr lang="en-US" sz="3400" dirty="0"/>
              <a:t> </a:t>
            </a:r>
            <a:r>
              <a:rPr lang="en-US" sz="3400" dirty="0" err="1"/>
              <a:t>graniţelor</a:t>
            </a:r>
            <a:r>
              <a:rPr lang="en-US" sz="3400" dirty="0"/>
              <a:t> </a:t>
            </a:r>
            <a:r>
              <a:rPr lang="en-US" sz="3400" dirty="0" err="1"/>
              <a:t>ţării</a:t>
            </a:r>
            <a:r>
              <a:rPr lang="en-US" sz="3400" dirty="0"/>
              <a:t> care au </a:t>
            </a:r>
            <a:r>
              <a:rPr lang="en-US" sz="3400" dirty="0" err="1"/>
              <a:t>avut</a:t>
            </a:r>
            <a:r>
              <a:rPr lang="en-US" sz="3400" dirty="0"/>
              <a:t> </a:t>
            </a:r>
            <a:r>
              <a:rPr lang="en-US" sz="3400" dirty="0" err="1"/>
              <a:t>drept</a:t>
            </a:r>
            <a:r>
              <a:rPr lang="en-US" sz="3400" dirty="0"/>
              <a:t> </a:t>
            </a:r>
            <a:r>
              <a:rPr lang="en-US" sz="3400" dirty="0" err="1"/>
              <a:t>consecinţă</a:t>
            </a:r>
            <a:r>
              <a:rPr lang="en-US" sz="3400" dirty="0"/>
              <a:t> </a:t>
            </a:r>
            <a:r>
              <a:rPr lang="en-US" sz="3400" dirty="0" err="1"/>
              <a:t>incapacitatea</a:t>
            </a:r>
            <a:r>
              <a:rPr lang="en-US" sz="3400" dirty="0"/>
              <a:t> </a:t>
            </a:r>
            <a:r>
              <a:rPr lang="en-US" sz="3400" dirty="0" err="1"/>
              <a:t>temporară</a:t>
            </a:r>
            <a:r>
              <a:rPr lang="en-US" sz="3400" dirty="0"/>
              <a:t> de </a:t>
            </a:r>
            <a:r>
              <a:rPr lang="en-US" sz="3400" dirty="0" err="1"/>
              <a:t>muncă</a:t>
            </a:r>
            <a:r>
              <a:rPr lang="en-US" sz="3400" dirty="0"/>
              <a:t> </a:t>
            </a:r>
            <a:r>
              <a:rPr lang="en-US" sz="3400" dirty="0" err="1"/>
              <a:t>pentru</a:t>
            </a:r>
            <a:r>
              <a:rPr lang="en-US" sz="3400" dirty="0"/>
              <a:t> </a:t>
            </a:r>
            <a:r>
              <a:rPr lang="en-US" sz="3400" dirty="0" err="1"/>
              <a:t>lucrătorii</a:t>
            </a:r>
            <a:r>
              <a:rPr lang="en-US" sz="3400" dirty="0"/>
              <a:t> </a:t>
            </a:r>
            <a:r>
              <a:rPr lang="en-US" sz="3400" dirty="0" err="1"/>
              <a:t>asiguraţi</a:t>
            </a:r>
            <a:r>
              <a:rPr lang="en-US" sz="3400" dirty="0"/>
              <a:t> </a:t>
            </a:r>
            <a:r>
              <a:rPr lang="en-US" sz="3400" dirty="0" err="1"/>
              <a:t>potrivit</a:t>
            </a:r>
            <a:r>
              <a:rPr lang="en-US" sz="3400" dirty="0"/>
              <a:t> </a:t>
            </a:r>
            <a:r>
              <a:rPr lang="en-US" sz="3400" dirty="0" err="1"/>
              <a:t>Legii</a:t>
            </a:r>
            <a:r>
              <a:rPr lang="en-US" sz="3400" dirty="0"/>
              <a:t> nr. 346/2002 </a:t>
            </a:r>
            <a:r>
              <a:rPr lang="en-US" sz="3400" dirty="0" err="1"/>
              <a:t>privind</a:t>
            </a:r>
            <a:r>
              <a:rPr lang="en-US" sz="3400" dirty="0"/>
              <a:t> </a:t>
            </a:r>
            <a:r>
              <a:rPr lang="en-US" sz="3400" dirty="0" err="1"/>
              <a:t>asigurarea</a:t>
            </a:r>
            <a:r>
              <a:rPr lang="en-US" sz="3400" dirty="0"/>
              <a:t> </a:t>
            </a:r>
            <a:r>
              <a:rPr lang="en-US" sz="3400" dirty="0" err="1"/>
              <a:t>pentru</a:t>
            </a:r>
            <a:r>
              <a:rPr lang="en-US" sz="3400" dirty="0"/>
              <a:t> </a:t>
            </a:r>
            <a:r>
              <a:rPr lang="en-US" sz="3400" dirty="0" err="1"/>
              <a:t>accidente</a:t>
            </a:r>
            <a:r>
              <a:rPr lang="en-US" sz="3400" dirty="0"/>
              <a:t> de </a:t>
            </a:r>
            <a:r>
              <a:rPr lang="en-US" sz="3400" dirty="0" err="1"/>
              <a:t>muncă</a:t>
            </a:r>
            <a:r>
              <a:rPr lang="en-US" sz="3400" dirty="0"/>
              <a:t> </a:t>
            </a:r>
            <a:r>
              <a:rPr lang="en-US" sz="3400" dirty="0" err="1"/>
              <a:t>şi</a:t>
            </a:r>
            <a:r>
              <a:rPr lang="en-US" sz="3400" dirty="0"/>
              <a:t> </a:t>
            </a:r>
            <a:r>
              <a:rPr lang="en-US" sz="3400" dirty="0" err="1"/>
              <a:t>boli</a:t>
            </a:r>
            <a:r>
              <a:rPr lang="en-US" sz="3400" dirty="0"/>
              <a:t> </a:t>
            </a:r>
            <a:r>
              <a:rPr lang="en-US" sz="3400" dirty="0" err="1"/>
              <a:t>profesionale</a:t>
            </a:r>
            <a:r>
              <a:rPr lang="en-US" sz="3400" dirty="0"/>
              <a:t>, </a:t>
            </a:r>
            <a:r>
              <a:rPr lang="en-US" sz="3400" dirty="0" err="1"/>
              <a:t>republicată</a:t>
            </a:r>
            <a:r>
              <a:rPr lang="en-US" sz="3400" dirty="0"/>
              <a:t>, cu </a:t>
            </a:r>
            <a:r>
              <a:rPr lang="en-US" sz="3400" dirty="0" err="1"/>
              <a:t>modificările</a:t>
            </a:r>
            <a:r>
              <a:rPr lang="en-US" sz="3400" dirty="0"/>
              <a:t> </a:t>
            </a:r>
            <a:r>
              <a:rPr lang="en-US" sz="3400" dirty="0" err="1"/>
              <a:t>şi</a:t>
            </a:r>
            <a:r>
              <a:rPr lang="en-US" sz="3400" dirty="0"/>
              <a:t> </a:t>
            </a:r>
            <a:r>
              <a:rPr lang="en-US" sz="3400" dirty="0" err="1"/>
              <a:t>completările</a:t>
            </a:r>
            <a:r>
              <a:rPr lang="en-US" sz="3400" dirty="0"/>
              <a:t> </a:t>
            </a:r>
            <a:r>
              <a:rPr lang="en-US" sz="3400" dirty="0" err="1"/>
              <a:t>ulterioare</a:t>
            </a:r>
            <a:r>
              <a:rPr lang="en-US" sz="3400" dirty="0"/>
              <a:t>, </a:t>
            </a:r>
            <a:r>
              <a:rPr lang="en-US" sz="3400" dirty="0" err="1"/>
              <a:t>dosarul</a:t>
            </a:r>
            <a:r>
              <a:rPr lang="en-US" sz="3400" dirty="0"/>
              <a:t> de </a:t>
            </a:r>
            <a:r>
              <a:rPr lang="en-US" sz="3400" dirty="0" err="1"/>
              <a:t>cercetare</a:t>
            </a:r>
            <a:r>
              <a:rPr lang="en-US" sz="3400" dirty="0"/>
              <a:t> </a:t>
            </a:r>
            <a:r>
              <a:rPr lang="en-US" sz="3400" dirty="0" err="1"/>
              <a:t>întocmit</a:t>
            </a:r>
            <a:r>
              <a:rPr lang="en-US" sz="3400" dirty="0"/>
              <a:t> de </a:t>
            </a:r>
            <a:r>
              <a:rPr lang="en-US" sz="3400" dirty="0" err="1"/>
              <a:t>comisia</a:t>
            </a:r>
            <a:r>
              <a:rPr lang="en-US" sz="3400" dirty="0"/>
              <a:t> </a:t>
            </a:r>
            <a:r>
              <a:rPr lang="en-US" sz="3400" dirty="0" err="1"/>
              <a:t>numită</a:t>
            </a:r>
            <a:r>
              <a:rPr lang="en-US" sz="3400" dirty="0"/>
              <a:t> de </a:t>
            </a:r>
            <a:r>
              <a:rPr lang="en-US" sz="3400" dirty="0" err="1"/>
              <a:t>angajator</a:t>
            </a:r>
            <a:r>
              <a:rPr lang="en-US" sz="3400" dirty="0"/>
              <a:t> </a:t>
            </a:r>
            <a:r>
              <a:rPr lang="en-US" sz="3400" dirty="0" err="1"/>
              <a:t>cuprinde</a:t>
            </a:r>
            <a:r>
              <a:rPr lang="en-US" sz="3400" dirty="0"/>
              <a:t>: </a:t>
            </a:r>
            <a:endParaRPr lang="ro-RO" sz="3400" dirty="0"/>
          </a:p>
          <a:p>
            <a:pPr>
              <a:buNone/>
            </a:pPr>
            <a:r>
              <a:rPr lang="ro-RO" sz="3400" dirty="0" smtClean="0"/>
              <a:t>     </a:t>
            </a:r>
            <a:r>
              <a:rPr lang="en-US" sz="3400" dirty="0" smtClean="0"/>
              <a:t> </a:t>
            </a:r>
            <a:r>
              <a:rPr lang="en-US" sz="3400" dirty="0"/>
              <a:t>a) </a:t>
            </a:r>
            <a:r>
              <a:rPr lang="en-US" sz="3400" dirty="0" err="1"/>
              <a:t>actele</a:t>
            </a:r>
            <a:r>
              <a:rPr lang="en-US" sz="3400" dirty="0"/>
              <a:t> </a:t>
            </a:r>
            <a:r>
              <a:rPr lang="en-US" sz="3400" dirty="0" err="1"/>
              <a:t>prevăzute</a:t>
            </a:r>
            <a:r>
              <a:rPr lang="en-US" sz="3400" dirty="0"/>
              <a:t> la art. 122 </a:t>
            </a:r>
            <a:r>
              <a:rPr lang="en-US" sz="3400" dirty="0" err="1"/>
              <a:t>alin</a:t>
            </a:r>
            <a:r>
              <a:rPr lang="en-US" sz="3400" dirty="0"/>
              <a:t>. (1) lit. a), b), e), h), </a:t>
            </a:r>
            <a:r>
              <a:rPr lang="en-US" sz="3400" dirty="0" err="1"/>
              <a:t>i</a:t>
            </a:r>
            <a:r>
              <a:rPr lang="en-US" sz="3400" dirty="0"/>
              <a:t>), j), k) </a:t>
            </a:r>
            <a:r>
              <a:rPr lang="en-US" sz="3400" dirty="0" err="1"/>
              <a:t>şi</a:t>
            </a:r>
            <a:r>
              <a:rPr lang="en-US" sz="3400" dirty="0"/>
              <a:t>, </a:t>
            </a:r>
            <a:r>
              <a:rPr lang="en-US" sz="3400" dirty="0" err="1"/>
              <a:t>după</a:t>
            </a:r>
            <a:r>
              <a:rPr lang="en-US" sz="3400" dirty="0"/>
              <a:t> </a:t>
            </a:r>
            <a:r>
              <a:rPr lang="en-US" sz="3400" dirty="0" err="1"/>
              <a:t>caz</a:t>
            </a:r>
            <a:r>
              <a:rPr lang="en-US" sz="3400" dirty="0"/>
              <a:t>, </a:t>
            </a:r>
            <a:r>
              <a:rPr lang="en-US" sz="3400" dirty="0" err="1"/>
              <a:t>cele</a:t>
            </a:r>
            <a:r>
              <a:rPr lang="en-US" sz="3400" dirty="0"/>
              <a:t> </a:t>
            </a:r>
            <a:r>
              <a:rPr lang="en-US" sz="3400" dirty="0" err="1"/>
              <a:t>prevăzute</a:t>
            </a:r>
            <a:r>
              <a:rPr lang="en-US" sz="3400" dirty="0"/>
              <a:t> la </a:t>
            </a:r>
            <a:r>
              <a:rPr lang="en-US" sz="3400" dirty="0" err="1"/>
              <a:t>alin</a:t>
            </a:r>
            <a:r>
              <a:rPr lang="en-US" sz="3400" dirty="0"/>
              <a:t>. (1) lit. c), c^1), d), g), n), p), q) </a:t>
            </a:r>
            <a:r>
              <a:rPr lang="en-US" sz="3400" dirty="0" err="1"/>
              <a:t>şi</a:t>
            </a:r>
            <a:r>
              <a:rPr lang="en-US" sz="3400" dirty="0"/>
              <a:t> la art. 122 </a:t>
            </a:r>
            <a:r>
              <a:rPr lang="en-US" sz="3400" dirty="0" err="1"/>
              <a:t>alin</a:t>
            </a:r>
            <a:r>
              <a:rPr lang="en-US" sz="3400" dirty="0"/>
              <a:t>. (2</a:t>
            </a:r>
            <a:r>
              <a:rPr lang="en-US" sz="3400" dirty="0" smtClean="0"/>
              <a:t>);</a:t>
            </a:r>
            <a:endParaRPr lang="ro-RO" sz="3400" dirty="0" smtClean="0"/>
          </a:p>
          <a:p>
            <a:pPr>
              <a:buNone/>
            </a:pPr>
            <a:r>
              <a:rPr lang="ro-RO" sz="3400" dirty="0" smtClean="0"/>
              <a:t>      </a:t>
            </a:r>
            <a:r>
              <a:rPr lang="en-US" sz="3400" dirty="0" smtClean="0"/>
              <a:t>b</a:t>
            </a:r>
            <a:r>
              <a:rPr lang="en-US" sz="3400" u="sng" dirty="0" smtClean="0"/>
              <a:t>) </a:t>
            </a:r>
            <a:r>
              <a:rPr lang="en-US" sz="3400" u="sng" dirty="0" err="1" smtClean="0"/>
              <a:t>declaraţia</a:t>
            </a:r>
            <a:r>
              <a:rPr lang="en-US" sz="3400" u="sng" dirty="0" smtClean="0"/>
              <a:t> </a:t>
            </a:r>
            <a:r>
              <a:rPr lang="en-US" sz="3400" u="sng" dirty="0" err="1" smtClean="0"/>
              <a:t>pe</a:t>
            </a:r>
            <a:r>
              <a:rPr lang="en-US" sz="3400" u="sng" dirty="0" smtClean="0"/>
              <a:t> </a:t>
            </a:r>
            <a:r>
              <a:rPr lang="en-US" sz="3400" u="sng" dirty="0" err="1" smtClean="0"/>
              <a:t>propria</a:t>
            </a:r>
            <a:r>
              <a:rPr lang="en-US" sz="3400" u="sng" dirty="0" smtClean="0"/>
              <a:t> </a:t>
            </a:r>
            <a:r>
              <a:rPr lang="en-US" sz="3400" u="sng" dirty="0" err="1" smtClean="0"/>
              <a:t>răspundere</a:t>
            </a:r>
            <a:r>
              <a:rPr lang="en-US" sz="3400" u="sng" dirty="0" smtClean="0"/>
              <a:t> a </a:t>
            </a:r>
            <a:r>
              <a:rPr lang="en-US" sz="3400" u="sng" dirty="0" err="1" smtClean="0"/>
              <a:t>angajatorului</a:t>
            </a:r>
            <a:r>
              <a:rPr lang="en-US" sz="3400" u="sng" dirty="0" smtClean="0"/>
              <a:t>/ </a:t>
            </a:r>
            <a:r>
              <a:rPr lang="en-US" sz="3400" u="sng" dirty="0" err="1" smtClean="0"/>
              <a:t>reprezentantului</a:t>
            </a:r>
            <a:r>
              <a:rPr lang="en-US" sz="3400" u="sng" dirty="0" smtClean="0"/>
              <a:t> </a:t>
            </a:r>
            <a:r>
              <a:rPr lang="en-US" sz="3400" u="sng" dirty="0" err="1" smtClean="0"/>
              <a:t>angajatorului</a:t>
            </a:r>
            <a:r>
              <a:rPr lang="en-US" sz="3400" u="sng" dirty="0" smtClean="0"/>
              <a:t>, conform </a:t>
            </a:r>
            <a:r>
              <a:rPr lang="en-US" sz="3400" u="sng" dirty="0" err="1" smtClean="0"/>
              <a:t>modelului</a:t>
            </a:r>
            <a:r>
              <a:rPr lang="en-US" sz="3400" u="sng" dirty="0" smtClean="0"/>
              <a:t> </a:t>
            </a:r>
            <a:r>
              <a:rPr lang="en-US" sz="3400" u="sng" dirty="0" err="1" smtClean="0"/>
              <a:t>prevăzut</a:t>
            </a:r>
            <a:r>
              <a:rPr lang="en-US" sz="3400" u="sng" dirty="0" smtClean="0"/>
              <a:t> </a:t>
            </a:r>
            <a:r>
              <a:rPr lang="en-US" sz="3400" u="sng" dirty="0" err="1" smtClean="0"/>
              <a:t>în</a:t>
            </a:r>
            <a:r>
              <a:rPr lang="en-US" sz="3400" u="sng" dirty="0" smtClean="0"/>
              <a:t> </a:t>
            </a:r>
            <a:r>
              <a:rPr lang="en-US" sz="3400" u="sng" dirty="0" err="1" smtClean="0"/>
              <a:t>anexa</a:t>
            </a:r>
            <a:r>
              <a:rPr lang="en-US" sz="3400" u="sng" dirty="0" smtClean="0"/>
              <a:t> nr. 27;</a:t>
            </a:r>
            <a:endParaRPr lang="ro-RO" sz="3400" u="sng" dirty="0" smtClean="0"/>
          </a:p>
          <a:p>
            <a:pPr>
              <a:buNone/>
            </a:pPr>
            <a:r>
              <a:rPr lang="en-US" sz="3400" dirty="0" smtClean="0"/>
              <a:t>   </a:t>
            </a:r>
            <a:r>
              <a:rPr lang="ro-RO" sz="3400" dirty="0" smtClean="0"/>
              <a:t>  </a:t>
            </a:r>
            <a:r>
              <a:rPr lang="en-US" sz="3400" dirty="0" smtClean="0"/>
              <a:t>c</a:t>
            </a:r>
            <a:r>
              <a:rPr lang="en-US" sz="3400" dirty="0"/>
              <a:t>) </a:t>
            </a:r>
            <a:r>
              <a:rPr lang="en-US" sz="3400" u="sng" dirty="0" err="1"/>
              <a:t>declaraţiile</a:t>
            </a:r>
            <a:r>
              <a:rPr lang="en-US" sz="3400" u="sng" dirty="0"/>
              <a:t> </a:t>
            </a:r>
            <a:r>
              <a:rPr lang="en-US" sz="3400" u="sng" dirty="0" err="1"/>
              <a:t>pe</a:t>
            </a:r>
            <a:r>
              <a:rPr lang="en-US" sz="3400" u="sng" dirty="0"/>
              <a:t> </a:t>
            </a:r>
            <a:r>
              <a:rPr lang="en-US" sz="3400" u="sng" dirty="0" err="1"/>
              <a:t>propria</a:t>
            </a:r>
            <a:r>
              <a:rPr lang="en-US" sz="3400" u="sng" dirty="0"/>
              <a:t> </a:t>
            </a:r>
            <a:r>
              <a:rPr lang="en-US" sz="3400" u="sng" dirty="0" err="1"/>
              <a:t>răspundere</a:t>
            </a:r>
            <a:r>
              <a:rPr lang="en-US" sz="3400" u="sng" dirty="0"/>
              <a:t> ale </a:t>
            </a:r>
            <a:r>
              <a:rPr lang="en-US" sz="3400" u="sng" dirty="0" err="1"/>
              <a:t>martorilor</a:t>
            </a:r>
            <a:r>
              <a:rPr lang="en-US" sz="3400" u="sng" dirty="0"/>
              <a:t>, </a:t>
            </a:r>
            <a:r>
              <a:rPr lang="en-US" sz="3400" u="sng" dirty="0" err="1"/>
              <a:t>după</a:t>
            </a:r>
            <a:r>
              <a:rPr lang="en-US" sz="3400" u="sng" dirty="0"/>
              <a:t> </a:t>
            </a:r>
            <a:r>
              <a:rPr lang="en-US" sz="3400" u="sng" dirty="0" err="1"/>
              <a:t>caz</a:t>
            </a:r>
            <a:r>
              <a:rPr lang="en-US" sz="3400" u="sng" dirty="0"/>
              <a:t>, </a:t>
            </a:r>
            <a:r>
              <a:rPr lang="en-US" sz="3400" u="sng" dirty="0" err="1"/>
              <a:t>sau</a:t>
            </a:r>
            <a:r>
              <a:rPr lang="en-US" sz="3400" u="sng" dirty="0"/>
              <a:t> ale </a:t>
            </a:r>
            <a:r>
              <a:rPr lang="en-US" sz="3400" u="sng" dirty="0" err="1"/>
              <a:t>persoanelor</a:t>
            </a:r>
            <a:r>
              <a:rPr lang="en-US" sz="3400" u="sng" dirty="0"/>
              <a:t>, </a:t>
            </a:r>
            <a:r>
              <a:rPr lang="en-US" sz="3400" u="sng" dirty="0" err="1"/>
              <a:t>nominalizate</a:t>
            </a:r>
            <a:r>
              <a:rPr lang="en-US" sz="3400" u="sng" dirty="0"/>
              <a:t> de </a:t>
            </a:r>
            <a:r>
              <a:rPr lang="en-US" sz="3400" u="sng" dirty="0" err="1"/>
              <a:t>angajator</a:t>
            </a:r>
            <a:r>
              <a:rPr lang="en-US" sz="3400" u="sng" dirty="0"/>
              <a:t>/</a:t>
            </a:r>
            <a:r>
              <a:rPr lang="en-US" sz="3400" u="sng" dirty="0" err="1"/>
              <a:t>reprezentantul</a:t>
            </a:r>
            <a:r>
              <a:rPr lang="en-US" sz="3400" u="sng" dirty="0"/>
              <a:t> </a:t>
            </a:r>
            <a:r>
              <a:rPr lang="en-US" sz="3400" u="sng" dirty="0" err="1"/>
              <a:t>angajatorului</a:t>
            </a:r>
            <a:r>
              <a:rPr lang="en-US" sz="3400" u="sng" dirty="0"/>
              <a:t>, care pot </a:t>
            </a:r>
            <a:r>
              <a:rPr lang="en-US" sz="3400" u="sng" dirty="0" err="1"/>
              <a:t>contribui</a:t>
            </a:r>
            <a:r>
              <a:rPr lang="en-US" sz="3400" u="sng" dirty="0"/>
              <a:t> la </a:t>
            </a:r>
            <a:r>
              <a:rPr lang="en-US" sz="3400" u="sng" dirty="0" err="1"/>
              <a:t>elucidarea</a:t>
            </a:r>
            <a:r>
              <a:rPr lang="en-US" sz="3400" u="sng" dirty="0"/>
              <a:t> </a:t>
            </a:r>
            <a:r>
              <a:rPr lang="en-US" sz="3400" u="sng" dirty="0" err="1"/>
              <a:t>împrejurărilor</a:t>
            </a:r>
            <a:r>
              <a:rPr lang="en-US" sz="3400" u="sng" dirty="0"/>
              <a:t> </a:t>
            </a:r>
            <a:r>
              <a:rPr lang="en-US" sz="3400" u="sng" dirty="0" err="1"/>
              <a:t>producerii</a:t>
            </a:r>
            <a:r>
              <a:rPr lang="en-US" sz="3400" u="sng" dirty="0"/>
              <a:t> </a:t>
            </a:r>
            <a:r>
              <a:rPr lang="en-US" sz="3400" u="sng" dirty="0" err="1"/>
              <a:t>evenimentului</a:t>
            </a:r>
            <a:r>
              <a:rPr lang="en-US" sz="3400" u="sng" dirty="0"/>
              <a:t> </a:t>
            </a:r>
            <a:r>
              <a:rPr lang="en-US" sz="3400" u="sng" dirty="0" err="1"/>
              <a:t>şi</a:t>
            </a:r>
            <a:r>
              <a:rPr lang="en-US" sz="3400" u="sng" dirty="0"/>
              <a:t> care, din motive </a:t>
            </a:r>
            <a:r>
              <a:rPr lang="en-US" sz="3400" u="sng" dirty="0" err="1"/>
              <a:t>întemeiate</a:t>
            </a:r>
            <a:r>
              <a:rPr lang="en-US" sz="3400" u="sng" dirty="0"/>
              <a:t>, nu se pot </a:t>
            </a:r>
            <a:r>
              <a:rPr lang="en-US" sz="3400" u="sng" dirty="0" err="1"/>
              <a:t>prezenta</a:t>
            </a:r>
            <a:r>
              <a:rPr lang="en-US" sz="3400" u="sng" dirty="0"/>
              <a:t> </a:t>
            </a:r>
            <a:r>
              <a:rPr lang="en-US" sz="3400" u="sng" dirty="0" err="1"/>
              <a:t>în</a:t>
            </a:r>
            <a:r>
              <a:rPr lang="en-US" sz="3400" u="sng" dirty="0"/>
              <a:t> </a:t>
            </a:r>
            <a:r>
              <a:rPr lang="en-US" sz="3400" u="sng" dirty="0" err="1"/>
              <a:t>faţa</a:t>
            </a:r>
            <a:r>
              <a:rPr lang="en-US" sz="3400" u="sng" dirty="0"/>
              <a:t> </a:t>
            </a:r>
            <a:r>
              <a:rPr lang="en-US" sz="3400" u="sng" dirty="0" err="1"/>
              <a:t>organelor</a:t>
            </a:r>
            <a:r>
              <a:rPr lang="en-US" sz="3400" u="sng" dirty="0"/>
              <a:t> de </a:t>
            </a:r>
            <a:r>
              <a:rPr lang="en-US" sz="3400" u="sng" dirty="0" err="1"/>
              <a:t>cercetare</a:t>
            </a:r>
            <a:r>
              <a:rPr lang="en-US" sz="3400" u="sng" dirty="0"/>
              <a:t> </a:t>
            </a:r>
            <a:r>
              <a:rPr lang="en-US" sz="3400" u="sng" dirty="0" err="1"/>
              <a:t>prevăzute</a:t>
            </a:r>
            <a:r>
              <a:rPr lang="en-US" sz="3400" u="sng" dirty="0"/>
              <a:t> la </a:t>
            </a:r>
            <a:r>
              <a:rPr lang="en-US" sz="3400" u="sng" dirty="0" smtClean="0"/>
              <a:t>art</a:t>
            </a:r>
            <a:r>
              <a:rPr lang="en-US" sz="3400" u="sng" dirty="0"/>
              <a:t>. 29 </a:t>
            </a:r>
            <a:r>
              <a:rPr lang="en-US" sz="3400" u="sng" dirty="0" err="1"/>
              <a:t>alin</a:t>
            </a:r>
            <a:r>
              <a:rPr lang="en-US" sz="3400" u="sng" dirty="0"/>
              <a:t>. (1) lit. b)-d) din </a:t>
            </a:r>
            <a:r>
              <a:rPr lang="en-US" sz="3400" u="sng" dirty="0" err="1"/>
              <a:t>lege</a:t>
            </a:r>
            <a:r>
              <a:rPr lang="en-US" sz="3400" u="sng" dirty="0"/>
              <a:t>, conform </a:t>
            </a:r>
            <a:r>
              <a:rPr lang="en-US" sz="3400" u="sng" dirty="0" err="1"/>
              <a:t>modelului</a:t>
            </a:r>
            <a:r>
              <a:rPr lang="en-US" sz="3400" u="sng" dirty="0"/>
              <a:t> </a:t>
            </a:r>
            <a:r>
              <a:rPr lang="en-US" sz="3400" u="sng" dirty="0" err="1"/>
              <a:t>prevăzut</a:t>
            </a:r>
            <a:r>
              <a:rPr lang="en-US" sz="3400" u="sng" dirty="0"/>
              <a:t> </a:t>
            </a:r>
            <a:r>
              <a:rPr lang="en-US" sz="3400" u="sng" dirty="0" err="1"/>
              <a:t>în</a:t>
            </a:r>
            <a:r>
              <a:rPr lang="en-US" sz="3400" u="sng" dirty="0"/>
              <a:t> </a:t>
            </a:r>
            <a:r>
              <a:rPr lang="en-US" sz="3400" u="sng" dirty="0" err="1"/>
              <a:t>anexa</a:t>
            </a:r>
            <a:r>
              <a:rPr lang="en-US" sz="3400" u="sng" dirty="0"/>
              <a:t> nr. 28</a:t>
            </a:r>
            <a:r>
              <a:rPr lang="en-US" sz="3400" u="sng" dirty="0" smtClean="0"/>
              <a:t>.</a:t>
            </a:r>
            <a:endParaRPr lang="ro-RO" sz="3400" u="sng" dirty="0" smtClean="0"/>
          </a:p>
          <a:p>
            <a:pPr>
              <a:buNone/>
            </a:pPr>
            <a:r>
              <a:rPr lang="ro-RO" dirty="0" smtClean="0">
                <a:solidFill>
                  <a:srgbClr val="FF0000"/>
                </a:solidFill>
              </a:rPr>
              <a:t>         </a:t>
            </a:r>
            <a:r>
              <a:rPr lang="en-US" u="sng" dirty="0" smtClean="0">
                <a:solidFill>
                  <a:srgbClr val="FF0000"/>
                </a:solidFill>
              </a:rPr>
              <a:t>Art</a:t>
            </a:r>
            <a:r>
              <a:rPr lang="ro-RO" u="sng" dirty="0" smtClean="0">
                <a:solidFill>
                  <a:srgbClr val="FF0000"/>
                </a:solidFill>
              </a:rPr>
              <a:t>.</a:t>
            </a:r>
            <a:r>
              <a:rPr lang="en-US" u="sng" dirty="0" smtClean="0">
                <a:solidFill>
                  <a:srgbClr val="FF0000"/>
                </a:solidFill>
              </a:rPr>
              <a:t> 144</a:t>
            </a:r>
            <a:endParaRPr lang="ro-RO" dirty="0" smtClean="0">
              <a:solidFill>
                <a:srgbClr val="FF0000"/>
              </a:solidFill>
            </a:endParaRPr>
          </a:p>
          <a:p>
            <a:pPr>
              <a:buNone/>
            </a:pPr>
            <a:r>
              <a:rPr lang="ro-RO" sz="2500" dirty="0" smtClean="0">
                <a:solidFill>
                  <a:srgbClr val="FF0000"/>
                </a:solidFill>
              </a:rPr>
              <a:t>          </a:t>
            </a:r>
            <a:r>
              <a:rPr lang="vi-VN" sz="2500" dirty="0" smtClean="0">
                <a:solidFill>
                  <a:srgbClr val="FF0000"/>
                </a:solidFill>
              </a:rPr>
              <a:t>(1^1) În cazul evenimentelor produse în afara graniţelor ţării care au avut drept consecinţă incapacitatea temporară de muncă sau decesul lucrătorilor asiguraţi potrivit Legii nr. 346/2002 privind asigurarea pentru accidente de muncă şi boli profesionale, republicată, dosarul de cercetare întocmit de comisia numită de angajator va cuprinde documentele care au fost întocmite de organele de cercetare din ţara în care a avut loc evenimentul, precum şi documentele medicale de la unităţile sanitare care au acordat îngrijiri de specialitate accidentatului.</a:t>
            </a:r>
          </a:p>
          <a:p>
            <a:pPr>
              <a:buNone/>
            </a:pPr>
            <a:endParaRPr lang="ro-RO" dirty="0"/>
          </a:p>
          <a:p>
            <a:endParaRPr lang="ro-R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14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400" dirty="0"/>
          </a:p>
        </p:txBody>
      </p:sp>
      <p:sp>
        <p:nvSpPr>
          <p:cNvPr id="3" name="Substituent conținut 2"/>
          <p:cNvSpPr>
            <a:spLocks noGrp="1"/>
          </p:cNvSpPr>
          <p:nvPr>
            <p:ph idx="1"/>
          </p:nvPr>
        </p:nvSpPr>
        <p:spPr/>
        <p:txBody>
          <a:bodyPr>
            <a:normAutofit fontScale="85000" lnSpcReduction="20000"/>
          </a:bodyPr>
          <a:lstStyle/>
          <a:p>
            <a:r>
              <a:rPr lang="en-US" dirty="0" smtClean="0"/>
              <a:t>La </a:t>
            </a:r>
            <a:r>
              <a:rPr lang="en-US" u="sng" dirty="0" err="1" smtClean="0"/>
              <a:t>articolul</a:t>
            </a:r>
            <a:r>
              <a:rPr lang="en-US" u="sng" dirty="0" smtClean="0"/>
              <a:t> 144, </a:t>
            </a:r>
            <a:r>
              <a:rPr lang="en-US" u="sng" dirty="0" err="1" smtClean="0"/>
              <a:t>după</a:t>
            </a:r>
            <a:r>
              <a:rPr lang="en-US" u="sng" dirty="0" smtClean="0"/>
              <a:t> </a:t>
            </a:r>
            <a:r>
              <a:rPr lang="en-US" u="sng" dirty="0" err="1" smtClean="0"/>
              <a:t>alineatul</a:t>
            </a:r>
            <a:r>
              <a:rPr lang="en-US" u="sng" dirty="0" smtClean="0"/>
              <a:t> (1^1)</a:t>
            </a:r>
            <a:r>
              <a:rPr lang="en-US" dirty="0" smtClean="0"/>
              <a:t> se introduce un </a:t>
            </a:r>
            <a:r>
              <a:rPr lang="en-US" dirty="0" err="1" smtClean="0"/>
              <a:t>nou</a:t>
            </a:r>
            <a:r>
              <a:rPr lang="en-US" dirty="0" smtClean="0"/>
              <a:t> </a:t>
            </a:r>
            <a:r>
              <a:rPr lang="en-US" dirty="0" err="1" smtClean="0"/>
              <a:t>alineat</a:t>
            </a:r>
            <a:endParaRPr lang="ro-RO" dirty="0" smtClean="0"/>
          </a:p>
          <a:p>
            <a:pPr>
              <a:buNone/>
            </a:pPr>
            <a:r>
              <a:rPr lang="ro-RO" dirty="0" smtClean="0"/>
              <a:t>     </a:t>
            </a:r>
            <a:r>
              <a:rPr lang="en-US" dirty="0" smtClean="0"/>
              <a:t>"(1^2) </a:t>
            </a:r>
            <a:r>
              <a:rPr lang="en-US" u="sng" dirty="0" err="1" smtClean="0"/>
              <a:t>Dosarul</a:t>
            </a:r>
            <a:r>
              <a:rPr lang="en-US" u="sng" dirty="0" smtClean="0"/>
              <a:t> de </a:t>
            </a:r>
            <a:r>
              <a:rPr lang="en-US" u="sng" dirty="0" err="1" smtClean="0"/>
              <a:t>cercetare</a:t>
            </a:r>
            <a:r>
              <a:rPr lang="en-US" u="sng" dirty="0" smtClean="0"/>
              <a:t> </a:t>
            </a:r>
            <a:r>
              <a:rPr lang="en-US" u="sng" dirty="0" err="1" smtClean="0"/>
              <a:t>prevăzut</a:t>
            </a:r>
            <a:r>
              <a:rPr lang="en-US" u="sng" dirty="0" smtClean="0"/>
              <a:t> la </a:t>
            </a:r>
            <a:r>
              <a:rPr lang="en-US" u="sng" dirty="0" err="1" smtClean="0"/>
              <a:t>alin</a:t>
            </a:r>
            <a:r>
              <a:rPr lang="en-US" u="sng" dirty="0" smtClean="0"/>
              <a:t>. (1^1) </a:t>
            </a:r>
            <a:r>
              <a:rPr lang="en-US" u="sng" dirty="0" err="1" smtClean="0"/>
              <a:t>va</a:t>
            </a:r>
            <a:r>
              <a:rPr lang="en-US" u="sng" dirty="0" smtClean="0"/>
              <a:t> </a:t>
            </a:r>
            <a:r>
              <a:rPr lang="en-US" u="sng" dirty="0" err="1" smtClean="0"/>
              <a:t>fi</a:t>
            </a:r>
            <a:r>
              <a:rPr lang="en-US" u="sng" dirty="0" smtClean="0"/>
              <a:t> </a:t>
            </a:r>
            <a:r>
              <a:rPr lang="en-US" u="sng" dirty="0" err="1" smtClean="0"/>
              <a:t>completat</a:t>
            </a:r>
            <a:r>
              <a:rPr lang="en-US" u="sng" dirty="0" smtClean="0"/>
              <a:t> cu </a:t>
            </a:r>
            <a:r>
              <a:rPr lang="en-US" u="sng" dirty="0" err="1" smtClean="0"/>
              <a:t>informarea</a:t>
            </a:r>
            <a:r>
              <a:rPr lang="en-US" u="sng" dirty="0" smtClean="0"/>
              <a:t>, </a:t>
            </a:r>
            <a:r>
              <a:rPr lang="en-US" u="sng" dirty="0" err="1" smtClean="0"/>
              <a:t>prevăzută</a:t>
            </a:r>
            <a:r>
              <a:rPr lang="en-US" u="sng" dirty="0" smtClean="0"/>
              <a:t> </a:t>
            </a:r>
            <a:r>
              <a:rPr lang="en-US" u="sng" dirty="0" err="1" smtClean="0"/>
              <a:t>în</a:t>
            </a:r>
            <a:r>
              <a:rPr lang="en-US" u="sng" dirty="0" smtClean="0"/>
              <a:t> </a:t>
            </a:r>
            <a:r>
              <a:rPr lang="en-US" u="sng" dirty="0" err="1" smtClean="0"/>
              <a:t>anexa</a:t>
            </a:r>
            <a:r>
              <a:rPr lang="en-US" u="sng" dirty="0" smtClean="0"/>
              <a:t> nr. 29, a </a:t>
            </a:r>
            <a:r>
              <a:rPr lang="en-US" u="sng" dirty="0" err="1" smtClean="0"/>
              <a:t>casei</a:t>
            </a:r>
            <a:r>
              <a:rPr lang="en-US" u="sng" dirty="0" smtClean="0"/>
              <a:t> </a:t>
            </a:r>
            <a:r>
              <a:rPr lang="en-US" u="sng" dirty="0" err="1" smtClean="0"/>
              <a:t>teritoriale</a:t>
            </a:r>
            <a:r>
              <a:rPr lang="en-US" u="sng" dirty="0" smtClean="0"/>
              <a:t> de </a:t>
            </a:r>
            <a:r>
              <a:rPr lang="en-US" u="sng" dirty="0" err="1" smtClean="0"/>
              <a:t>pensii</a:t>
            </a:r>
            <a:r>
              <a:rPr lang="en-US" u="sng" dirty="0" smtClean="0"/>
              <a:t> din </a:t>
            </a:r>
            <a:r>
              <a:rPr lang="en-US" u="sng" dirty="0" err="1" smtClean="0"/>
              <a:t>raza</a:t>
            </a:r>
            <a:r>
              <a:rPr lang="en-US" u="sng" dirty="0" smtClean="0"/>
              <a:t> </a:t>
            </a:r>
            <a:r>
              <a:rPr lang="en-US" u="sng" dirty="0" err="1" smtClean="0"/>
              <a:t>administrativ-teritorială</a:t>
            </a:r>
            <a:r>
              <a:rPr lang="en-US" u="sng" dirty="0" smtClean="0"/>
              <a:t> </a:t>
            </a:r>
            <a:r>
              <a:rPr lang="en-US" u="sng" dirty="0" err="1" smtClean="0"/>
              <a:t>în</a:t>
            </a:r>
            <a:r>
              <a:rPr lang="en-US" u="sng" dirty="0" smtClean="0"/>
              <a:t> care se </a:t>
            </a:r>
            <a:r>
              <a:rPr lang="en-US" u="sng" dirty="0" err="1" smtClean="0"/>
              <a:t>află</a:t>
            </a:r>
            <a:r>
              <a:rPr lang="en-US" u="sng" dirty="0" smtClean="0"/>
              <a:t> </a:t>
            </a:r>
            <a:r>
              <a:rPr lang="en-US" u="sng" dirty="0" err="1" smtClean="0"/>
              <a:t>sediul</a:t>
            </a:r>
            <a:r>
              <a:rPr lang="en-US" u="sng" dirty="0" smtClean="0"/>
              <a:t> </a:t>
            </a:r>
            <a:r>
              <a:rPr lang="en-US" u="sng" dirty="0" err="1" smtClean="0"/>
              <a:t>angajatorului</a:t>
            </a:r>
            <a:r>
              <a:rPr lang="en-US" u="sng" dirty="0" smtClean="0"/>
              <a:t>, </a:t>
            </a:r>
            <a:r>
              <a:rPr lang="en-US" u="sng" dirty="0" err="1" smtClean="0"/>
              <a:t>transmisă</a:t>
            </a:r>
            <a:r>
              <a:rPr lang="en-US" u="sng" dirty="0" smtClean="0"/>
              <a:t> </a:t>
            </a:r>
            <a:r>
              <a:rPr lang="en-US" u="sng" dirty="0" err="1" smtClean="0"/>
              <a:t>inspectoratului</a:t>
            </a:r>
            <a:r>
              <a:rPr lang="en-US" u="sng" dirty="0" smtClean="0"/>
              <a:t> </a:t>
            </a:r>
            <a:r>
              <a:rPr lang="en-US" u="sng" dirty="0" err="1" smtClean="0"/>
              <a:t>teritorial</a:t>
            </a:r>
            <a:r>
              <a:rPr lang="en-US" u="sng" dirty="0" smtClean="0"/>
              <a:t> de </a:t>
            </a:r>
            <a:r>
              <a:rPr lang="en-US" u="sng" dirty="0" err="1" smtClean="0"/>
              <a:t>muncă</a:t>
            </a:r>
            <a:r>
              <a:rPr lang="en-US" u="sng" dirty="0" smtClean="0"/>
              <a:t> din </a:t>
            </a:r>
            <a:r>
              <a:rPr lang="en-US" u="sng" dirty="0" err="1" smtClean="0"/>
              <a:t>aceeaşi</a:t>
            </a:r>
            <a:r>
              <a:rPr lang="en-US" u="sng" dirty="0" smtClean="0"/>
              <a:t> </a:t>
            </a:r>
            <a:r>
              <a:rPr lang="en-US" u="sng" dirty="0" err="1" smtClean="0"/>
              <a:t>unitate</a:t>
            </a:r>
            <a:r>
              <a:rPr lang="en-US" u="sng" dirty="0" smtClean="0"/>
              <a:t> </a:t>
            </a:r>
            <a:r>
              <a:rPr lang="en-US" u="sng" dirty="0" err="1" smtClean="0"/>
              <a:t>administrativ-teritorială</a:t>
            </a:r>
            <a:r>
              <a:rPr lang="en-US" u="sng" dirty="0" smtClean="0"/>
              <a:t>,</a:t>
            </a:r>
            <a:r>
              <a:rPr lang="en-US" dirty="0" smtClean="0"/>
              <a:t> cu </a:t>
            </a:r>
            <a:r>
              <a:rPr lang="en-US" dirty="0" err="1" smtClean="0"/>
              <a:t>privire</a:t>
            </a:r>
            <a:r>
              <a:rPr lang="en-US" dirty="0" smtClean="0"/>
              <a:t> la </a:t>
            </a:r>
            <a:r>
              <a:rPr lang="en-US" dirty="0" err="1" smtClean="0"/>
              <a:t>producerea</a:t>
            </a:r>
            <a:r>
              <a:rPr lang="en-US" dirty="0" smtClean="0"/>
              <a:t> </a:t>
            </a:r>
            <a:r>
              <a:rPr lang="en-US" dirty="0" err="1" smtClean="0"/>
              <a:t>unui</a:t>
            </a:r>
            <a:r>
              <a:rPr lang="en-US" dirty="0" smtClean="0"/>
              <a:t> </a:t>
            </a:r>
            <a:r>
              <a:rPr lang="en-US" dirty="0" err="1" smtClean="0"/>
              <a:t>eveniment</a:t>
            </a:r>
            <a:r>
              <a:rPr lang="en-US" dirty="0" smtClean="0"/>
              <a:t> </a:t>
            </a:r>
            <a:r>
              <a:rPr lang="en-US" dirty="0" err="1" smtClean="0"/>
              <a:t>considerat</a:t>
            </a:r>
            <a:r>
              <a:rPr lang="en-US" dirty="0" smtClean="0"/>
              <a:t> accident de </a:t>
            </a:r>
            <a:r>
              <a:rPr lang="en-US" dirty="0" err="1" smtClean="0"/>
              <a:t>muncă</a:t>
            </a:r>
            <a:r>
              <a:rPr lang="en-US" dirty="0" smtClean="0"/>
              <a:t> conform </a:t>
            </a:r>
            <a:r>
              <a:rPr lang="en-US" dirty="0" err="1" smtClean="0"/>
              <a:t>legislaţiei</a:t>
            </a:r>
            <a:r>
              <a:rPr lang="en-US" dirty="0" smtClean="0"/>
              <a:t> din </a:t>
            </a:r>
            <a:r>
              <a:rPr lang="en-US" dirty="0" err="1" smtClean="0"/>
              <a:t>statul</a:t>
            </a:r>
            <a:r>
              <a:rPr lang="en-US" dirty="0" smtClean="0"/>
              <a:t> </a:t>
            </a:r>
            <a:r>
              <a:rPr lang="en-US" dirty="0" err="1" smtClean="0"/>
              <a:t>în</a:t>
            </a:r>
            <a:r>
              <a:rPr lang="en-US" dirty="0" smtClean="0"/>
              <a:t> care s-a </a:t>
            </a:r>
            <a:r>
              <a:rPr lang="en-US" dirty="0" err="1" smtClean="0"/>
              <a:t>produs</a:t>
            </a:r>
            <a:r>
              <a:rPr lang="en-US" dirty="0" smtClean="0"/>
              <a:t> </a:t>
            </a:r>
            <a:r>
              <a:rPr lang="en-US" dirty="0" err="1" smtClean="0"/>
              <a:t>şi</a:t>
            </a:r>
            <a:r>
              <a:rPr lang="en-US" dirty="0" smtClean="0"/>
              <a:t> </a:t>
            </a:r>
            <a:r>
              <a:rPr lang="en-US" dirty="0" err="1" smtClean="0"/>
              <a:t>în</a:t>
            </a:r>
            <a:r>
              <a:rPr lang="en-US" dirty="0" smtClean="0"/>
              <a:t> care a </a:t>
            </a:r>
            <a:r>
              <a:rPr lang="en-US" dirty="0" err="1" smtClean="0"/>
              <a:t>fost</a:t>
            </a:r>
            <a:r>
              <a:rPr lang="en-US" dirty="0" smtClean="0"/>
              <a:t> </a:t>
            </a:r>
            <a:r>
              <a:rPr lang="en-US" dirty="0" err="1" smtClean="0"/>
              <a:t>implicat</a:t>
            </a:r>
            <a:r>
              <a:rPr lang="en-US" dirty="0" smtClean="0"/>
              <a:t> </a:t>
            </a:r>
            <a:r>
              <a:rPr lang="en-US" dirty="0" err="1" smtClean="0"/>
              <a:t>lucrătorul</a:t>
            </a:r>
            <a:r>
              <a:rPr lang="en-US" dirty="0" smtClean="0"/>
              <a:t> </a:t>
            </a:r>
            <a:r>
              <a:rPr lang="en-US" dirty="0" err="1" smtClean="0"/>
              <a:t>unui</a:t>
            </a:r>
            <a:r>
              <a:rPr lang="en-US" dirty="0" smtClean="0"/>
              <a:t> </a:t>
            </a:r>
            <a:r>
              <a:rPr lang="en-US" dirty="0" err="1" smtClean="0"/>
              <a:t>angajator</a:t>
            </a:r>
            <a:r>
              <a:rPr lang="en-US" dirty="0" smtClean="0"/>
              <a:t> </a:t>
            </a:r>
            <a:r>
              <a:rPr lang="en-US" dirty="0" err="1" smtClean="0"/>
              <a:t>român</a:t>
            </a:r>
            <a:r>
              <a:rPr lang="en-US" dirty="0" smtClean="0"/>
              <a:t>, care </a:t>
            </a:r>
            <a:r>
              <a:rPr lang="en-US" dirty="0" err="1" smtClean="0"/>
              <a:t>devine</a:t>
            </a:r>
            <a:r>
              <a:rPr lang="en-US" dirty="0" smtClean="0"/>
              <a:t> parte </a:t>
            </a:r>
            <a:r>
              <a:rPr lang="en-US" dirty="0" err="1" smtClean="0"/>
              <a:t>integrantă</a:t>
            </a:r>
            <a:r>
              <a:rPr lang="en-US" dirty="0" smtClean="0"/>
              <a:t> a </a:t>
            </a:r>
            <a:r>
              <a:rPr lang="en-US" dirty="0" err="1" smtClean="0"/>
              <a:t>acestuia</a:t>
            </a:r>
            <a:r>
              <a:rPr lang="en-US" dirty="0" smtClean="0"/>
              <a:t>.</a:t>
            </a:r>
            <a:endParaRPr lang="ro-RO" dirty="0" smtClean="0"/>
          </a:p>
          <a:p>
            <a:endParaRPr lang="ro-R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14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400" dirty="0"/>
          </a:p>
        </p:txBody>
      </p:sp>
      <p:sp>
        <p:nvSpPr>
          <p:cNvPr id="3" name="Substituent conținut 2"/>
          <p:cNvSpPr>
            <a:spLocks noGrp="1"/>
          </p:cNvSpPr>
          <p:nvPr>
            <p:ph idx="1"/>
          </p:nvPr>
        </p:nvSpPr>
        <p:spPr/>
        <p:txBody>
          <a:bodyPr>
            <a:normAutofit fontScale="77500" lnSpcReduction="20000"/>
          </a:bodyPr>
          <a:lstStyle/>
          <a:p>
            <a:r>
              <a:rPr lang="ro-RO" dirty="0" smtClean="0"/>
              <a:t>A</a:t>
            </a:r>
            <a:r>
              <a:rPr lang="en-US" dirty="0" err="1" smtClean="0"/>
              <a:t>rt</a:t>
            </a:r>
            <a:r>
              <a:rPr lang="ro-RO" dirty="0" smtClean="0"/>
              <a:t>.</a:t>
            </a:r>
            <a:r>
              <a:rPr lang="en-US" dirty="0" smtClean="0"/>
              <a:t> 144, </a:t>
            </a:r>
            <a:r>
              <a:rPr lang="en-US" dirty="0" err="1" smtClean="0"/>
              <a:t>alin</a:t>
            </a:r>
            <a:r>
              <a:rPr lang="ro-RO" dirty="0" smtClean="0"/>
              <a:t>.</a:t>
            </a:r>
            <a:r>
              <a:rPr lang="en-US" dirty="0" smtClean="0"/>
              <a:t>(4) </a:t>
            </a:r>
            <a:r>
              <a:rPr lang="en-US" dirty="0" err="1" smtClean="0"/>
              <a:t>şi</a:t>
            </a:r>
            <a:r>
              <a:rPr lang="en-US" dirty="0" smtClean="0"/>
              <a:t> (5) se </a:t>
            </a:r>
            <a:r>
              <a:rPr lang="en-US" dirty="0" err="1" smtClean="0"/>
              <a:t>abrogă</a:t>
            </a:r>
            <a:r>
              <a:rPr lang="en-US" dirty="0" smtClean="0"/>
              <a:t>.</a:t>
            </a:r>
            <a:endParaRPr lang="ro-RO" dirty="0" smtClean="0"/>
          </a:p>
          <a:p>
            <a:pPr indent="20638">
              <a:buNone/>
            </a:pPr>
            <a:r>
              <a:rPr lang="vi-VN" sz="1800" dirty="0" smtClean="0">
                <a:solidFill>
                  <a:srgbClr val="FF0000"/>
                </a:solidFill>
              </a:rPr>
              <a:t>(4)</a:t>
            </a:r>
            <a:r>
              <a:rPr lang="vi-VN" dirty="0" smtClean="0">
                <a:solidFill>
                  <a:srgbClr val="FF0000"/>
                </a:solidFill>
              </a:rPr>
              <a:t> </a:t>
            </a:r>
            <a:r>
              <a:rPr lang="vi-VN" sz="2000" dirty="0" smtClean="0">
                <a:solidFill>
                  <a:srgbClr val="FF0000"/>
                </a:solidFill>
              </a:rPr>
              <a:t>În cazul evenimentelor menţionate la alin. (1) şi (3), care au produs invaliditate confirmată prin decizie, deces, accidente colective, inclusiv în cazul persoanelor dispărute şi în cazul incidentului periculos, Inspecţia Muncii poate delega reprezentanţi care să efectueze cercetarea la faţa locului.</a:t>
            </a:r>
          </a:p>
          <a:p>
            <a:pPr indent="20638">
              <a:buNone/>
            </a:pPr>
            <a:r>
              <a:rPr lang="vi-VN" sz="2000" dirty="0" smtClean="0">
                <a:solidFill>
                  <a:srgbClr val="FF0000"/>
                </a:solidFill>
              </a:rPr>
              <a:t>(5) În situaţia prevăzută la alin. (4), cercetarea se va finaliza de către Inspecţia Muncii sau, după caz, inspectoratul teritorial de muncă pe raza căruia îşi are sediul, domiciliul sau reşedinţa angajatoru</a:t>
            </a:r>
            <a:r>
              <a:rPr lang="ro-RO" sz="2000" dirty="0" smtClean="0">
                <a:solidFill>
                  <a:srgbClr val="FF0000"/>
                </a:solidFill>
              </a:rPr>
              <a:t>l.</a:t>
            </a:r>
          </a:p>
          <a:p>
            <a:pPr marL="355600" indent="0">
              <a:buNone/>
            </a:pPr>
            <a:r>
              <a:rPr lang="en-US" dirty="0" smtClean="0"/>
              <a:t>La </a:t>
            </a:r>
            <a:r>
              <a:rPr lang="ro-RO" dirty="0" smtClean="0"/>
              <a:t>art. 144 </a:t>
            </a:r>
            <a:r>
              <a:rPr lang="en-US" dirty="0" smtClean="0"/>
              <a:t> </a:t>
            </a:r>
            <a:r>
              <a:rPr lang="en-US" dirty="0" err="1"/>
              <a:t>după</a:t>
            </a:r>
            <a:r>
              <a:rPr lang="en-US" dirty="0"/>
              <a:t> </a:t>
            </a:r>
            <a:r>
              <a:rPr lang="en-US" dirty="0" err="1"/>
              <a:t>alineatul</a:t>
            </a:r>
            <a:r>
              <a:rPr lang="en-US" dirty="0"/>
              <a:t> (5) se introduce un </a:t>
            </a:r>
            <a:r>
              <a:rPr lang="en-US" dirty="0" err="1"/>
              <a:t>nou</a:t>
            </a:r>
            <a:r>
              <a:rPr lang="en-US" dirty="0"/>
              <a:t> </a:t>
            </a:r>
            <a:r>
              <a:rPr lang="en-US" dirty="0" err="1" smtClean="0"/>
              <a:t>alineat</a:t>
            </a:r>
            <a:endParaRPr lang="ro-RO" dirty="0" smtClean="0"/>
          </a:p>
          <a:p>
            <a:pPr marL="355600" indent="0">
              <a:buAutoNum type="arabicParenBoth" startAt="6"/>
            </a:pPr>
            <a:r>
              <a:rPr lang="en-US" dirty="0" err="1" smtClean="0"/>
              <a:t>În</a:t>
            </a:r>
            <a:r>
              <a:rPr lang="en-US" dirty="0" smtClean="0"/>
              <a:t> </a:t>
            </a:r>
            <a:r>
              <a:rPr lang="en-US" dirty="0" err="1"/>
              <a:t>cazul</a:t>
            </a:r>
            <a:r>
              <a:rPr lang="en-US" dirty="0"/>
              <a:t> </a:t>
            </a:r>
            <a:r>
              <a:rPr lang="en-US" dirty="0" err="1"/>
              <a:t>în</a:t>
            </a:r>
            <a:r>
              <a:rPr lang="en-US" dirty="0"/>
              <a:t> care </a:t>
            </a:r>
            <a:r>
              <a:rPr lang="en-US" dirty="0" err="1"/>
              <a:t>cercetarea</a:t>
            </a:r>
            <a:r>
              <a:rPr lang="en-US" dirty="0"/>
              <a:t> se </a:t>
            </a:r>
            <a:r>
              <a:rPr lang="en-US" dirty="0" err="1"/>
              <a:t>efectuează</a:t>
            </a:r>
            <a:r>
              <a:rPr lang="en-US" dirty="0"/>
              <a:t> </a:t>
            </a:r>
            <a:r>
              <a:rPr lang="en-US" dirty="0" err="1"/>
              <a:t>în</a:t>
            </a:r>
            <a:r>
              <a:rPr lang="en-US" dirty="0"/>
              <a:t> </a:t>
            </a:r>
            <a:r>
              <a:rPr lang="en-US" dirty="0" err="1"/>
              <a:t>conformitate</a:t>
            </a:r>
            <a:r>
              <a:rPr lang="en-US" dirty="0"/>
              <a:t> cu </a:t>
            </a:r>
            <a:r>
              <a:rPr lang="en-US" dirty="0" err="1"/>
              <a:t>prevederile</a:t>
            </a:r>
            <a:r>
              <a:rPr lang="en-US" dirty="0"/>
              <a:t> </a:t>
            </a:r>
            <a:r>
              <a:rPr lang="en-US" dirty="0" smtClean="0"/>
              <a:t>art</a:t>
            </a:r>
            <a:r>
              <a:rPr lang="en-US" dirty="0"/>
              <a:t>. 29 </a:t>
            </a:r>
            <a:r>
              <a:rPr lang="en-US" dirty="0" err="1"/>
              <a:t>alin</a:t>
            </a:r>
            <a:r>
              <a:rPr lang="en-US" dirty="0"/>
              <a:t>. (1) lit. b)-d) din </a:t>
            </a:r>
            <a:r>
              <a:rPr lang="en-US" dirty="0" err="1"/>
              <a:t>lege</a:t>
            </a:r>
            <a:r>
              <a:rPr lang="en-US" dirty="0"/>
              <a:t>, </a:t>
            </a:r>
            <a:r>
              <a:rPr lang="en-US" dirty="0" err="1"/>
              <a:t>documentele</a:t>
            </a:r>
            <a:r>
              <a:rPr lang="en-US" dirty="0"/>
              <a:t> </a:t>
            </a:r>
            <a:r>
              <a:rPr lang="en-US" dirty="0" err="1"/>
              <a:t>prevăzute</a:t>
            </a:r>
            <a:r>
              <a:rPr lang="en-US" dirty="0"/>
              <a:t> la </a:t>
            </a:r>
            <a:r>
              <a:rPr lang="en-US" dirty="0" err="1"/>
              <a:t>alin</a:t>
            </a:r>
            <a:r>
              <a:rPr lang="en-US" dirty="0"/>
              <a:t>. (1^1) </a:t>
            </a:r>
            <a:r>
              <a:rPr lang="en-US" dirty="0" err="1"/>
              <a:t>sunt</a:t>
            </a:r>
            <a:r>
              <a:rPr lang="en-US" dirty="0"/>
              <a:t> </a:t>
            </a:r>
            <a:r>
              <a:rPr lang="en-US" dirty="0" err="1"/>
              <a:t>puse</a:t>
            </a:r>
            <a:r>
              <a:rPr lang="en-US" dirty="0"/>
              <a:t> la </a:t>
            </a:r>
            <a:r>
              <a:rPr lang="en-US" dirty="0" err="1"/>
              <a:t>dispoziţia</a:t>
            </a:r>
            <a:r>
              <a:rPr lang="en-US" dirty="0"/>
              <a:t> </a:t>
            </a:r>
            <a:r>
              <a:rPr lang="en-US" dirty="0" err="1"/>
              <a:t>organului</a:t>
            </a:r>
            <a:r>
              <a:rPr lang="en-US" dirty="0"/>
              <a:t> de </a:t>
            </a:r>
            <a:r>
              <a:rPr lang="en-US" dirty="0" err="1"/>
              <a:t>cercetare</a:t>
            </a:r>
            <a:r>
              <a:rPr lang="en-US" dirty="0"/>
              <a:t> de </a:t>
            </a:r>
            <a:r>
              <a:rPr lang="en-US" dirty="0" err="1"/>
              <a:t>către</a:t>
            </a:r>
            <a:r>
              <a:rPr lang="en-US" dirty="0"/>
              <a:t> </a:t>
            </a:r>
            <a:r>
              <a:rPr lang="en-US" dirty="0" err="1"/>
              <a:t>angajatorul</a:t>
            </a:r>
            <a:r>
              <a:rPr lang="en-US" dirty="0"/>
              <a:t> la care era </a:t>
            </a:r>
            <a:r>
              <a:rPr lang="en-US" dirty="0" err="1"/>
              <a:t>angajată</a:t>
            </a:r>
            <a:r>
              <a:rPr lang="en-US" dirty="0"/>
              <a:t> </a:t>
            </a:r>
            <a:r>
              <a:rPr lang="en-US" dirty="0" err="1"/>
              <a:t>victima</a:t>
            </a:r>
            <a:r>
              <a:rPr lang="en-US" dirty="0" smtClean="0"/>
              <a:t>.</a:t>
            </a:r>
            <a:endParaRPr lang="ro-R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922114"/>
          </a:xfrm>
        </p:spPr>
        <p:txBody>
          <a:bodyPr>
            <a:normAutofit/>
          </a:bodyPr>
          <a:lstStyle/>
          <a:p>
            <a:r>
              <a:rPr lang="vi-VN" sz="12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200" dirty="0"/>
          </a:p>
        </p:txBody>
      </p:sp>
      <p:sp>
        <p:nvSpPr>
          <p:cNvPr id="3" name="Substituent conținut 2"/>
          <p:cNvSpPr>
            <a:spLocks noGrp="1"/>
          </p:cNvSpPr>
          <p:nvPr>
            <p:ph idx="1"/>
          </p:nvPr>
        </p:nvSpPr>
        <p:spPr>
          <a:xfrm>
            <a:off x="457200" y="1412776"/>
            <a:ext cx="8229600" cy="4713387"/>
          </a:xfrm>
        </p:spPr>
        <p:txBody>
          <a:bodyPr>
            <a:normAutofit fontScale="32500" lnSpcReduction="20000"/>
          </a:bodyPr>
          <a:lstStyle/>
          <a:p>
            <a:r>
              <a:rPr lang="en-US" sz="4300" dirty="0"/>
              <a:t> </a:t>
            </a:r>
            <a:r>
              <a:rPr lang="ro-RO" sz="4300" dirty="0" smtClean="0"/>
              <a:t>A</a:t>
            </a:r>
            <a:r>
              <a:rPr lang="en-US" sz="4300" dirty="0" err="1" smtClean="0"/>
              <a:t>rt</a:t>
            </a:r>
            <a:r>
              <a:rPr lang="ro-RO" sz="4300" dirty="0" smtClean="0"/>
              <a:t>. </a:t>
            </a:r>
            <a:r>
              <a:rPr lang="en-US" sz="4300" dirty="0" smtClean="0"/>
              <a:t>145</a:t>
            </a:r>
            <a:endParaRPr lang="ro-RO" sz="4300" dirty="0"/>
          </a:p>
          <a:p>
            <a:pPr>
              <a:buNone/>
            </a:pPr>
            <a:r>
              <a:rPr lang="en-US" sz="4300" dirty="0"/>
              <a:t>    </a:t>
            </a:r>
            <a:r>
              <a:rPr lang="ro-RO" sz="4300" dirty="0"/>
              <a:t>(</a:t>
            </a:r>
            <a:r>
              <a:rPr lang="en-US" sz="4300" dirty="0" smtClean="0"/>
              <a:t>3</a:t>
            </a:r>
            <a:r>
              <a:rPr lang="en-US" sz="4300" dirty="0"/>
              <a:t>)  </a:t>
            </a:r>
            <a:r>
              <a:rPr lang="en-US" sz="4900" dirty="0" err="1"/>
              <a:t>Dosarul</a:t>
            </a:r>
            <a:r>
              <a:rPr lang="en-US" sz="4900" dirty="0"/>
              <a:t> de </a:t>
            </a:r>
            <a:r>
              <a:rPr lang="en-US" sz="4900" dirty="0" err="1"/>
              <a:t>cercetare</a:t>
            </a:r>
            <a:r>
              <a:rPr lang="en-US" sz="4900" dirty="0"/>
              <a:t> </a:t>
            </a:r>
            <a:r>
              <a:rPr lang="en-US" sz="4900" dirty="0" err="1"/>
              <a:t>va</a:t>
            </a:r>
            <a:r>
              <a:rPr lang="en-US" sz="4900" dirty="0"/>
              <a:t> </a:t>
            </a:r>
            <a:r>
              <a:rPr lang="en-US" sz="4900" dirty="0" err="1"/>
              <a:t>cuprinde</a:t>
            </a:r>
            <a:r>
              <a:rPr lang="en-US" sz="4900" dirty="0"/>
              <a:t>:</a:t>
            </a:r>
            <a:endParaRPr lang="ro-RO" sz="4900" dirty="0"/>
          </a:p>
          <a:p>
            <a:pPr>
              <a:buNone/>
            </a:pPr>
            <a:r>
              <a:rPr lang="en-US" sz="4900" dirty="0"/>
              <a:t>    a) </a:t>
            </a:r>
            <a:r>
              <a:rPr lang="en-US" sz="4900" dirty="0" err="1"/>
              <a:t>actele</a:t>
            </a:r>
            <a:r>
              <a:rPr lang="en-US" sz="4900" dirty="0"/>
              <a:t> </a:t>
            </a:r>
            <a:r>
              <a:rPr lang="en-US" sz="4900" dirty="0" err="1"/>
              <a:t>prevăzute</a:t>
            </a:r>
            <a:r>
              <a:rPr lang="en-US" sz="4900" dirty="0"/>
              <a:t> la art. 122 </a:t>
            </a:r>
            <a:r>
              <a:rPr lang="en-US" sz="4900" dirty="0" err="1"/>
              <a:t>alin</a:t>
            </a:r>
            <a:r>
              <a:rPr lang="en-US" sz="4900" dirty="0"/>
              <a:t>. (1) lit. a), b), e), h), </a:t>
            </a:r>
            <a:r>
              <a:rPr lang="en-US" sz="4900" dirty="0" err="1"/>
              <a:t>i</a:t>
            </a:r>
            <a:r>
              <a:rPr lang="en-US" sz="4900" dirty="0"/>
              <a:t>), j), k), o) </a:t>
            </a:r>
            <a:r>
              <a:rPr lang="en-US" sz="4900" dirty="0" err="1"/>
              <a:t>şi</a:t>
            </a:r>
            <a:r>
              <a:rPr lang="en-US" sz="4900" dirty="0"/>
              <a:t>, </a:t>
            </a:r>
            <a:r>
              <a:rPr lang="en-US" sz="4900" dirty="0" err="1"/>
              <a:t>după</a:t>
            </a:r>
            <a:r>
              <a:rPr lang="en-US" sz="4900" dirty="0"/>
              <a:t> </a:t>
            </a:r>
            <a:r>
              <a:rPr lang="en-US" sz="4900" dirty="0" err="1"/>
              <a:t>caz</a:t>
            </a:r>
            <a:r>
              <a:rPr lang="en-US" sz="4900" dirty="0"/>
              <a:t>, </a:t>
            </a:r>
            <a:r>
              <a:rPr lang="en-US" sz="4900" dirty="0" err="1"/>
              <a:t>cele</a:t>
            </a:r>
            <a:r>
              <a:rPr lang="en-US" sz="4900" dirty="0"/>
              <a:t> </a:t>
            </a:r>
            <a:r>
              <a:rPr lang="en-US" sz="4900" dirty="0" err="1"/>
              <a:t>prevăzute</a:t>
            </a:r>
            <a:r>
              <a:rPr lang="en-US" sz="4900" dirty="0"/>
              <a:t> la lit. c), c^1), d), g), l), m), n), p), q) </a:t>
            </a:r>
            <a:r>
              <a:rPr lang="en-US" sz="4900" dirty="0" err="1"/>
              <a:t>şi</a:t>
            </a:r>
            <a:r>
              <a:rPr lang="en-US" sz="4900" dirty="0"/>
              <a:t> la art. 122 </a:t>
            </a:r>
            <a:r>
              <a:rPr lang="en-US" sz="4900" dirty="0" err="1"/>
              <a:t>alin</a:t>
            </a:r>
            <a:r>
              <a:rPr lang="en-US" sz="4900" dirty="0"/>
              <a:t>. (2);</a:t>
            </a:r>
            <a:endParaRPr lang="ro-RO" sz="4900" dirty="0"/>
          </a:p>
          <a:p>
            <a:pPr>
              <a:buNone/>
            </a:pPr>
            <a:r>
              <a:rPr lang="en-US" sz="4900" dirty="0"/>
              <a:t>    b) </a:t>
            </a:r>
            <a:r>
              <a:rPr lang="en-US" sz="4900" dirty="0" err="1"/>
              <a:t>declaraţia</a:t>
            </a:r>
            <a:r>
              <a:rPr lang="en-US" sz="4900" dirty="0"/>
              <a:t> </a:t>
            </a:r>
            <a:r>
              <a:rPr lang="en-US" sz="4900" dirty="0" err="1"/>
              <a:t>pe</a:t>
            </a:r>
            <a:r>
              <a:rPr lang="en-US" sz="4900" dirty="0"/>
              <a:t> </a:t>
            </a:r>
            <a:r>
              <a:rPr lang="en-US" sz="4900" dirty="0" err="1"/>
              <a:t>propria</a:t>
            </a:r>
            <a:r>
              <a:rPr lang="en-US" sz="4900" dirty="0"/>
              <a:t> </a:t>
            </a:r>
            <a:r>
              <a:rPr lang="en-US" sz="4900" dirty="0" err="1"/>
              <a:t>răspundere</a:t>
            </a:r>
            <a:r>
              <a:rPr lang="en-US" sz="4900" dirty="0"/>
              <a:t> a </a:t>
            </a:r>
            <a:r>
              <a:rPr lang="en-US" sz="4900" dirty="0" err="1"/>
              <a:t>angajatorului</a:t>
            </a:r>
            <a:r>
              <a:rPr lang="en-US" sz="4900" dirty="0"/>
              <a:t>/ </a:t>
            </a:r>
            <a:r>
              <a:rPr lang="en-US" sz="4900" dirty="0" err="1"/>
              <a:t>reprezentantului</a:t>
            </a:r>
            <a:r>
              <a:rPr lang="en-US" sz="4900" dirty="0"/>
              <a:t> </a:t>
            </a:r>
            <a:r>
              <a:rPr lang="en-US" sz="4900" dirty="0" err="1"/>
              <a:t>angajatorului</a:t>
            </a:r>
            <a:r>
              <a:rPr lang="en-US" sz="4900" dirty="0"/>
              <a:t>, conform </a:t>
            </a:r>
            <a:r>
              <a:rPr lang="en-US" sz="4900" dirty="0" err="1"/>
              <a:t>modelului</a:t>
            </a:r>
            <a:r>
              <a:rPr lang="en-US" sz="4900" dirty="0"/>
              <a:t> </a:t>
            </a:r>
            <a:r>
              <a:rPr lang="en-US" sz="4900" dirty="0" err="1"/>
              <a:t>prevăzut</a:t>
            </a:r>
            <a:r>
              <a:rPr lang="en-US" sz="4900" dirty="0"/>
              <a:t> </a:t>
            </a:r>
            <a:r>
              <a:rPr lang="en-US" sz="4900" dirty="0" err="1"/>
              <a:t>în</a:t>
            </a:r>
            <a:r>
              <a:rPr lang="en-US" sz="4900" dirty="0"/>
              <a:t> </a:t>
            </a:r>
            <a:r>
              <a:rPr lang="en-US" sz="4900" dirty="0" err="1"/>
              <a:t>anexa</a:t>
            </a:r>
            <a:r>
              <a:rPr lang="en-US" sz="4900" dirty="0"/>
              <a:t> nr. 27;</a:t>
            </a:r>
            <a:endParaRPr lang="ro-RO" sz="4900" dirty="0"/>
          </a:p>
          <a:p>
            <a:pPr>
              <a:buNone/>
            </a:pPr>
            <a:r>
              <a:rPr lang="en-US" sz="4900" dirty="0"/>
              <a:t>    c) </a:t>
            </a:r>
            <a:r>
              <a:rPr lang="en-US" sz="4900" dirty="0" err="1"/>
              <a:t>declaraţiile</a:t>
            </a:r>
            <a:r>
              <a:rPr lang="en-US" sz="4900" dirty="0"/>
              <a:t> </a:t>
            </a:r>
            <a:r>
              <a:rPr lang="en-US" sz="4900" dirty="0" err="1"/>
              <a:t>pe</a:t>
            </a:r>
            <a:r>
              <a:rPr lang="en-US" sz="4900" dirty="0"/>
              <a:t> </a:t>
            </a:r>
            <a:r>
              <a:rPr lang="en-US" sz="4900" dirty="0" err="1"/>
              <a:t>propria</a:t>
            </a:r>
            <a:r>
              <a:rPr lang="en-US" sz="4900" dirty="0"/>
              <a:t> </a:t>
            </a:r>
            <a:r>
              <a:rPr lang="en-US" sz="4900" dirty="0" err="1"/>
              <a:t>răspundere</a:t>
            </a:r>
            <a:r>
              <a:rPr lang="en-US" sz="4900" dirty="0"/>
              <a:t> ale </a:t>
            </a:r>
            <a:r>
              <a:rPr lang="en-US" sz="4900" dirty="0" err="1"/>
              <a:t>martorilor</a:t>
            </a:r>
            <a:r>
              <a:rPr lang="en-US" sz="4900" dirty="0"/>
              <a:t>, </a:t>
            </a:r>
            <a:r>
              <a:rPr lang="en-US" sz="4900" dirty="0" err="1"/>
              <a:t>după</a:t>
            </a:r>
            <a:r>
              <a:rPr lang="en-US" sz="4900" dirty="0"/>
              <a:t> </a:t>
            </a:r>
            <a:r>
              <a:rPr lang="en-US" sz="4900" dirty="0" err="1"/>
              <a:t>caz</a:t>
            </a:r>
            <a:r>
              <a:rPr lang="en-US" sz="4900" dirty="0"/>
              <a:t>, </a:t>
            </a:r>
            <a:r>
              <a:rPr lang="en-US" sz="4900" dirty="0" err="1"/>
              <a:t>sau</a:t>
            </a:r>
            <a:r>
              <a:rPr lang="en-US" sz="4900" dirty="0"/>
              <a:t> ale </a:t>
            </a:r>
            <a:r>
              <a:rPr lang="en-US" sz="4900" dirty="0" err="1"/>
              <a:t>persoanelor</a:t>
            </a:r>
            <a:r>
              <a:rPr lang="en-US" sz="4900" dirty="0"/>
              <a:t>, </a:t>
            </a:r>
            <a:r>
              <a:rPr lang="en-US" sz="4900" dirty="0" err="1"/>
              <a:t>nominalizate</a:t>
            </a:r>
            <a:r>
              <a:rPr lang="en-US" sz="4900" dirty="0"/>
              <a:t> de </a:t>
            </a:r>
            <a:r>
              <a:rPr lang="en-US" sz="4900" dirty="0" err="1"/>
              <a:t>angajator</a:t>
            </a:r>
            <a:r>
              <a:rPr lang="en-US" sz="4900" dirty="0"/>
              <a:t>/</a:t>
            </a:r>
            <a:r>
              <a:rPr lang="en-US" sz="4900" dirty="0" err="1"/>
              <a:t>reprezentantul</a:t>
            </a:r>
            <a:r>
              <a:rPr lang="en-US" sz="4900" dirty="0"/>
              <a:t> </a:t>
            </a:r>
            <a:r>
              <a:rPr lang="en-US" sz="4900" dirty="0" err="1"/>
              <a:t>angajatorului</a:t>
            </a:r>
            <a:r>
              <a:rPr lang="en-US" sz="4900" dirty="0"/>
              <a:t>, care pot </a:t>
            </a:r>
            <a:r>
              <a:rPr lang="en-US" sz="4900" dirty="0" err="1"/>
              <a:t>contribui</a:t>
            </a:r>
            <a:r>
              <a:rPr lang="en-US" sz="4900" dirty="0"/>
              <a:t> la </a:t>
            </a:r>
            <a:r>
              <a:rPr lang="en-US" sz="4900" dirty="0" err="1"/>
              <a:t>elucidarea</a:t>
            </a:r>
            <a:r>
              <a:rPr lang="en-US" sz="4900" dirty="0"/>
              <a:t> </a:t>
            </a:r>
            <a:r>
              <a:rPr lang="en-US" sz="4900" dirty="0" err="1"/>
              <a:t>împrejurărilor</a:t>
            </a:r>
            <a:r>
              <a:rPr lang="en-US" sz="4900" dirty="0"/>
              <a:t> </a:t>
            </a:r>
            <a:r>
              <a:rPr lang="en-US" sz="4900" dirty="0" err="1"/>
              <a:t>producerii</a:t>
            </a:r>
            <a:r>
              <a:rPr lang="en-US" sz="4900" dirty="0"/>
              <a:t> </a:t>
            </a:r>
            <a:r>
              <a:rPr lang="en-US" sz="4900" dirty="0" err="1"/>
              <a:t>evenimentului</a:t>
            </a:r>
            <a:r>
              <a:rPr lang="en-US" sz="4900" dirty="0"/>
              <a:t> </a:t>
            </a:r>
            <a:r>
              <a:rPr lang="en-US" sz="4900" dirty="0" err="1"/>
              <a:t>şi</a:t>
            </a:r>
            <a:r>
              <a:rPr lang="en-US" sz="4900" dirty="0"/>
              <a:t> care, din motive </a:t>
            </a:r>
            <a:r>
              <a:rPr lang="en-US" sz="4900" dirty="0" err="1"/>
              <a:t>întemeiate</a:t>
            </a:r>
            <a:r>
              <a:rPr lang="en-US" sz="4900" dirty="0"/>
              <a:t>, nu se pot </a:t>
            </a:r>
            <a:r>
              <a:rPr lang="en-US" sz="4900" dirty="0" err="1"/>
              <a:t>prezenta</a:t>
            </a:r>
            <a:r>
              <a:rPr lang="en-US" sz="4900" dirty="0"/>
              <a:t> </a:t>
            </a:r>
            <a:r>
              <a:rPr lang="en-US" sz="4900" dirty="0" err="1"/>
              <a:t>în</a:t>
            </a:r>
            <a:r>
              <a:rPr lang="en-US" sz="4900" dirty="0"/>
              <a:t> </a:t>
            </a:r>
            <a:r>
              <a:rPr lang="en-US" sz="4900" dirty="0" err="1"/>
              <a:t>faţa</a:t>
            </a:r>
            <a:r>
              <a:rPr lang="en-US" sz="4900" dirty="0"/>
              <a:t> </a:t>
            </a:r>
            <a:r>
              <a:rPr lang="en-US" sz="4900" dirty="0" err="1"/>
              <a:t>organelor</a:t>
            </a:r>
            <a:r>
              <a:rPr lang="en-US" sz="4900" dirty="0"/>
              <a:t> de </a:t>
            </a:r>
            <a:r>
              <a:rPr lang="en-US" sz="4900" dirty="0" err="1"/>
              <a:t>cercetare</a:t>
            </a:r>
            <a:r>
              <a:rPr lang="en-US" sz="4900" dirty="0"/>
              <a:t> </a:t>
            </a:r>
            <a:r>
              <a:rPr lang="en-US" sz="4900" dirty="0" err="1"/>
              <a:t>prevăzute</a:t>
            </a:r>
            <a:r>
              <a:rPr lang="en-US" sz="4900" dirty="0"/>
              <a:t> la </a:t>
            </a:r>
            <a:r>
              <a:rPr lang="en-US" sz="4900" u="sng" dirty="0" smtClean="0"/>
              <a:t>art</a:t>
            </a:r>
            <a:r>
              <a:rPr lang="en-US" sz="4900" u="sng" dirty="0"/>
              <a:t>. 29 </a:t>
            </a:r>
            <a:r>
              <a:rPr lang="en-US" sz="4900" u="sng" dirty="0" err="1"/>
              <a:t>alin</a:t>
            </a:r>
            <a:r>
              <a:rPr lang="en-US" sz="4900" u="sng" dirty="0"/>
              <a:t>. (1) lit. b)-d) din </a:t>
            </a:r>
            <a:r>
              <a:rPr lang="en-US" sz="4900" u="sng" dirty="0" err="1"/>
              <a:t>lege</a:t>
            </a:r>
            <a:r>
              <a:rPr lang="en-US" sz="4900" dirty="0"/>
              <a:t>, conform </a:t>
            </a:r>
            <a:r>
              <a:rPr lang="en-US" sz="4900" dirty="0" err="1"/>
              <a:t>modelului</a:t>
            </a:r>
            <a:r>
              <a:rPr lang="en-US" sz="4900" dirty="0"/>
              <a:t> </a:t>
            </a:r>
            <a:r>
              <a:rPr lang="en-US" sz="4900" dirty="0" err="1"/>
              <a:t>prevăzut</a:t>
            </a:r>
            <a:r>
              <a:rPr lang="en-US" sz="4900" dirty="0"/>
              <a:t> </a:t>
            </a:r>
            <a:r>
              <a:rPr lang="en-US" sz="4900" dirty="0" err="1"/>
              <a:t>în</a:t>
            </a:r>
            <a:r>
              <a:rPr lang="en-US" sz="4900" dirty="0"/>
              <a:t> </a:t>
            </a:r>
            <a:r>
              <a:rPr lang="en-US" sz="4900" dirty="0" err="1"/>
              <a:t>anexa</a:t>
            </a:r>
            <a:r>
              <a:rPr lang="en-US" sz="4900" dirty="0"/>
              <a:t> nr. 28;</a:t>
            </a:r>
            <a:endParaRPr lang="ro-RO" sz="4900" dirty="0"/>
          </a:p>
          <a:p>
            <a:pPr>
              <a:buNone/>
            </a:pPr>
            <a:r>
              <a:rPr lang="en-US" sz="4900" dirty="0"/>
              <a:t>    d) </a:t>
            </a:r>
            <a:r>
              <a:rPr lang="en-US" sz="4900" dirty="0" err="1"/>
              <a:t>după</a:t>
            </a:r>
            <a:r>
              <a:rPr lang="en-US" sz="4900" dirty="0"/>
              <a:t> </a:t>
            </a:r>
            <a:r>
              <a:rPr lang="en-US" sz="4900" dirty="0" err="1"/>
              <a:t>caz</a:t>
            </a:r>
            <a:r>
              <a:rPr lang="en-US" sz="4900" dirty="0"/>
              <a:t>, </a:t>
            </a:r>
            <a:r>
              <a:rPr lang="en-US" sz="4900" dirty="0" err="1"/>
              <a:t>informarea</a:t>
            </a:r>
            <a:r>
              <a:rPr lang="en-US" sz="4900" dirty="0"/>
              <a:t> </a:t>
            </a:r>
            <a:r>
              <a:rPr lang="en-US" sz="4900" dirty="0" err="1"/>
              <a:t>casei</a:t>
            </a:r>
            <a:r>
              <a:rPr lang="en-US" sz="4900" dirty="0"/>
              <a:t> </a:t>
            </a:r>
            <a:r>
              <a:rPr lang="en-US" sz="4900" dirty="0" err="1"/>
              <a:t>teritoriale</a:t>
            </a:r>
            <a:r>
              <a:rPr lang="en-US" sz="4900" dirty="0"/>
              <a:t> de </a:t>
            </a:r>
            <a:r>
              <a:rPr lang="en-US" sz="4900" dirty="0" err="1"/>
              <a:t>pensii</a:t>
            </a:r>
            <a:r>
              <a:rPr lang="en-US" sz="4900" dirty="0"/>
              <a:t> din </a:t>
            </a:r>
            <a:r>
              <a:rPr lang="en-US" sz="4900" dirty="0" err="1"/>
              <a:t>cadrul</a:t>
            </a:r>
            <a:r>
              <a:rPr lang="en-US" sz="4900" dirty="0"/>
              <a:t> </a:t>
            </a:r>
            <a:r>
              <a:rPr lang="en-US" sz="4900" dirty="0" err="1"/>
              <a:t>unităţii</a:t>
            </a:r>
            <a:r>
              <a:rPr lang="en-US" sz="4900" dirty="0"/>
              <a:t> </a:t>
            </a:r>
            <a:r>
              <a:rPr lang="en-US" sz="4900" dirty="0" err="1"/>
              <a:t>administrativ-teritoriale</a:t>
            </a:r>
            <a:r>
              <a:rPr lang="en-US" sz="4900" dirty="0"/>
              <a:t> </a:t>
            </a:r>
            <a:r>
              <a:rPr lang="en-US" sz="4900" dirty="0" err="1"/>
              <a:t>în</a:t>
            </a:r>
            <a:r>
              <a:rPr lang="en-US" sz="4900" dirty="0"/>
              <a:t> </a:t>
            </a:r>
            <a:r>
              <a:rPr lang="en-US" sz="4900" dirty="0" err="1"/>
              <a:t>raza</a:t>
            </a:r>
            <a:r>
              <a:rPr lang="en-US" sz="4900" dirty="0"/>
              <a:t> </a:t>
            </a:r>
            <a:r>
              <a:rPr lang="en-US" sz="4900" dirty="0" err="1"/>
              <a:t>căreia</a:t>
            </a:r>
            <a:r>
              <a:rPr lang="en-US" sz="4900" dirty="0"/>
              <a:t> se </a:t>
            </a:r>
            <a:r>
              <a:rPr lang="en-US" sz="4900" dirty="0" err="1"/>
              <a:t>află</a:t>
            </a:r>
            <a:r>
              <a:rPr lang="en-US" sz="4900" dirty="0"/>
              <a:t> </a:t>
            </a:r>
            <a:r>
              <a:rPr lang="en-US" sz="4900" dirty="0" err="1"/>
              <a:t>sediul</a:t>
            </a:r>
            <a:r>
              <a:rPr lang="en-US" sz="4900" dirty="0"/>
              <a:t> </a:t>
            </a:r>
            <a:r>
              <a:rPr lang="en-US" sz="4900" dirty="0" err="1"/>
              <a:t>angajatorului</a:t>
            </a:r>
            <a:r>
              <a:rPr lang="en-US" sz="4900" dirty="0"/>
              <a:t> </a:t>
            </a:r>
            <a:r>
              <a:rPr lang="en-US" sz="4900" dirty="0" err="1"/>
              <a:t>către</a:t>
            </a:r>
            <a:r>
              <a:rPr lang="en-US" sz="4900" dirty="0"/>
              <a:t> </a:t>
            </a:r>
            <a:r>
              <a:rPr lang="en-US" sz="4900" dirty="0" err="1"/>
              <a:t>inspectoratul</a:t>
            </a:r>
            <a:r>
              <a:rPr lang="en-US" sz="4900" dirty="0"/>
              <a:t> </a:t>
            </a:r>
            <a:r>
              <a:rPr lang="en-US" sz="4900" dirty="0" err="1"/>
              <a:t>teritorial</a:t>
            </a:r>
            <a:r>
              <a:rPr lang="en-US" sz="4900" dirty="0"/>
              <a:t> de </a:t>
            </a:r>
            <a:r>
              <a:rPr lang="en-US" sz="4900" dirty="0" err="1"/>
              <a:t>muncă</a:t>
            </a:r>
            <a:r>
              <a:rPr lang="en-US" sz="4900" dirty="0"/>
              <a:t> din </a:t>
            </a:r>
            <a:r>
              <a:rPr lang="en-US" sz="4900" dirty="0" err="1"/>
              <a:t>aceeaşi</a:t>
            </a:r>
            <a:r>
              <a:rPr lang="en-US" sz="4900" dirty="0"/>
              <a:t> </a:t>
            </a:r>
            <a:r>
              <a:rPr lang="en-US" sz="4900" dirty="0" err="1"/>
              <a:t>unitate</a:t>
            </a:r>
            <a:r>
              <a:rPr lang="en-US" sz="4900" dirty="0"/>
              <a:t> </a:t>
            </a:r>
            <a:r>
              <a:rPr lang="en-US" sz="4900" dirty="0" err="1"/>
              <a:t>administrativ-teritorială</a:t>
            </a:r>
            <a:r>
              <a:rPr lang="en-US" sz="4900" dirty="0"/>
              <a:t>, </a:t>
            </a:r>
            <a:r>
              <a:rPr lang="en-US" sz="4900" dirty="0" err="1"/>
              <a:t>privind</a:t>
            </a:r>
            <a:r>
              <a:rPr lang="en-US" sz="4900" dirty="0"/>
              <a:t> </a:t>
            </a:r>
            <a:r>
              <a:rPr lang="en-US" sz="4900" dirty="0" err="1"/>
              <a:t>producerea</a:t>
            </a:r>
            <a:r>
              <a:rPr lang="en-US" sz="4900" dirty="0"/>
              <a:t> </a:t>
            </a:r>
            <a:r>
              <a:rPr lang="en-US" sz="4900" dirty="0" err="1"/>
              <a:t>în</a:t>
            </a:r>
            <a:r>
              <a:rPr lang="en-US" sz="4900" dirty="0"/>
              <a:t> </a:t>
            </a:r>
            <a:r>
              <a:rPr lang="en-US" sz="4900" dirty="0" err="1"/>
              <a:t>afara</a:t>
            </a:r>
            <a:r>
              <a:rPr lang="en-US" sz="4900" dirty="0"/>
              <a:t> </a:t>
            </a:r>
            <a:r>
              <a:rPr lang="en-US" sz="4900" dirty="0" err="1"/>
              <a:t>graniţelor</a:t>
            </a:r>
            <a:r>
              <a:rPr lang="en-US" sz="4900" dirty="0"/>
              <a:t> </a:t>
            </a:r>
            <a:r>
              <a:rPr lang="en-US" sz="4900" dirty="0" err="1"/>
              <a:t>ţării</a:t>
            </a:r>
            <a:r>
              <a:rPr lang="en-US" sz="4900" dirty="0"/>
              <a:t> a </a:t>
            </a:r>
            <a:r>
              <a:rPr lang="en-US" sz="4900" dirty="0" err="1"/>
              <a:t>unui</a:t>
            </a:r>
            <a:r>
              <a:rPr lang="en-US" sz="4900" dirty="0"/>
              <a:t> </a:t>
            </a:r>
            <a:r>
              <a:rPr lang="en-US" sz="4900" dirty="0" err="1"/>
              <a:t>eveniment</a:t>
            </a:r>
            <a:r>
              <a:rPr lang="en-US" sz="4900" dirty="0"/>
              <a:t> </a:t>
            </a:r>
            <a:r>
              <a:rPr lang="en-US" sz="4900" dirty="0" err="1"/>
              <a:t>considerat</a:t>
            </a:r>
            <a:r>
              <a:rPr lang="en-US" sz="4900" dirty="0"/>
              <a:t> accident de </a:t>
            </a:r>
            <a:r>
              <a:rPr lang="en-US" sz="4900" dirty="0" err="1"/>
              <a:t>muncă</a:t>
            </a:r>
            <a:r>
              <a:rPr lang="en-US" sz="4900" dirty="0"/>
              <a:t>, conform </a:t>
            </a:r>
            <a:r>
              <a:rPr lang="en-US" sz="4900" dirty="0" err="1"/>
              <a:t>legislaţiei</a:t>
            </a:r>
            <a:r>
              <a:rPr lang="en-US" sz="4900" dirty="0"/>
              <a:t> din </a:t>
            </a:r>
            <a:r>
              <a:rPr lang="en-US" sz="4900" dirty="0" err="1"/>
              <a:t>statul</a:t>
            </a:r>
            <a:r>
              <a:rPr lang="en-US" sz="4900" dirty="0"/>
              <a:t> </a:t>
            </a:r>
            <a:r>
              <a:rPr lang="en-US" sz="4900" dirty="0" err="1"/>
              <a:t>în</a:t>
            </a:r>
            <a:r>
              <a:rPr lang="en-US" sz="4900" dirty="0"/>
              <a:t> care s-a </a:t>
            </a:r>
            <a:r>
              <a:rPr lang="en-US" sz="4900" dirty="0" err="1"/>
              <a:t>produs</a:t>
            </a:r>
            <a:r>
              <a:rPr lang="en-US" sz="4900" dirty="0"/>
              <a:t> </a:t>
            </a:r>
            <a:r>
              <a:rPr lang="en-US" sz="4900" dirty="0" err="1"/>
              <a:t>şi</a:t>
            </a:r>
            <a:r>
              <a:rPr lang="en-US" sz="4900" dirty="0"/>
              <a:t> </a:t>
            </a:r>
            <a:r>
              <a:rPr lang="en-US" sz="4900" dirty="0" err="1"/>
              <a:t>în</a:t>
            </a:r>
            <a:r>
              <a:rPr lang="en-US" sz="4900" dirty="0"/>
              <a:t> care a </a:t>
            </a:r>
            <a:r>
              <a:rPr lang="en-US" sz="4900" dirty="0" err="1"/>
              <a:t>fost</a:t>
            </a:r>
            <a:r>
              <a:rPr lang="en-US" sz="4900" dirty="0"/>
              <a:t> </a:t>
            </a:r>
            <a:r>
              <a:rPr lang="en-US" sz="4900" dirty="0" err="1"/>
              <a:t>implicat</a:t>
            </a:r>
            <a:r>
              <a:rPr lang="en-US" sz="4900" dirty="0"/>
              <a:t> </a:t>
            </a:r>
            <a:r>
              <a:rPr lang="en-US" sz="4900" dirty="0" err="1"/>
              <a:t>lucrătorul</a:t>
            </a:r>
            <a:r>
              <a:rPr lang="en-US" sz="4900" dirty="0"/>
              <a:t> </a:t>
            </a:r>
            <a:r>
              <a:rPr lang="en-US" sz="4900" dirty="0" err="1"/>
              <a:t>unui</a:t>
            </a:r>
            <a:r>
              <a:rPr lang="en-US" sz="4900" dirty="0"/>
              <a:t> </a:t>
            </a:r>
            <a:r>
              <a:rPr lang="en-US" sz="4900" dirty="0" err="1"/>
              <a:t>angajator</a:t>
            </a:r>
            <a:r>
              <a:rPr lang="en-US" sz="4900" dirty="0"/>
              <a:t> </a:t>
            </a:r>
            <a:r>
              <a:rPr lang="en-US" sz="4900" dirty="0" err="1"/>
              <a:t>român</a:t>
            </a:r>
            <a:r>
              <a:rPr lang="en-US" sz="4900" dirty="0"/>
              <a:t>, conform </a:t>
            </a:r>
            <a:r>
              <a:rPr lang="en-US" sz="4900" dirty="0" err="1"/>
              <a:t>anexei</a:t>
            </a:r>
            <a:r>
              <a:rPr lang="en-US" sz="4900" dirty="0"/>
              <a:t> nr. 29</a:t>
            </a:r>
            <a:r>
              <a:rPr lang="en-US" sz="4900" dirty="0" smtClean="0"/>
              <a:t>.</a:t>
            </a:r>
            <a:endParaRPr lang="ro-RO" sz="4900" dirty="0" smtClean="0"/>
          </a:p>
          <a:p>
            <a:pPr>
              <a:buNone/>
            </a:pPr>
            <a:r>
              <a:rPr lang="en-US" sz="3700" dirty="0" smtClean="0">
                <a:solidFill>
                  <a:srgbClr val="FF0000"/>
                </a:solidFill>
              </a:rPr>
              <a:t> </a:t>
            </a:r>
            <a:r>
              <a:rPr lang="ro-RO" sz="3700" dirty="0" smtClean="0">
                <a:solidFill>
                  <a:srgbClr val="FF0000"/>
                </a:solidFill>
              </a:rPr>
              <a:t>A</a:t>
            </a:r>
            <a:r>
              <a:rPr lang="en-US" sz="3700" dirty="0" err="1" smtClean="0">
                <a:solidFill>
                  <a:srgbClr val="FF0000"/>
                </a:solidFill>
              </a:rPr>
              <a:t>rt</a:t>
            </a:r>
            <a:r>
              <a:rPr lang="ro-RO" sz="3700" dirty="0" smtClean="0">
                <a:solidFill>
                  <a:srgbClr val="FF0000"/>
                </a:solidFill>
              </a:rPr>
              <a:t>. </a:t>
            </a:r>
            <a:r>
              <a:rPr lang="en-US" sz="3700" dirty="0" smtClean="0">
                <a:solidFill>
                  <a:srgbClr val="FF0000"/>
                </a:solidFill>
              </a:rPr>
              <a:t>145</a:t>
            </a:r>
            <a:r>
              <a:rPr lang="ro-RO" sz="3700" dirty="0" smtClean="0">
                <a:solidFill>
                  <a:srgbClr val="FF0000"/>
                </a:solidFill>
              </a:rPr>
              <a:t> </a:t>
            </a:r>
            <a:r>
              <a:rPr lang="en-US" sz="3700" dirty="0" smtClean="0">
                <a:solidFill>
                  <a:srgbClr val="FF0000"/>
                </a:solidFill>
              </a:rPr>
              <a:t>(3) </a:t>
            </a:r>
            <a:r>
              <a:rPr lang="vi-VN" sz="3700" dirty="0">
                <a:solidFill>
                  <a:srgbClr val="FF0000"/>
                </a:solidFill>
              </a:rPr>
              <a:t>Dosarul de cercetare va cuprinde actele prevăzute la art. 122 şi se va completa cu:</a:t>
            </a:r>
          </a:p>
          <a:p>
            <a:pPr>
              <a:buNone/>
            </a:pPr>
            <a:r>
              <a:rPr lang="vi-VN" sz="3700" dirty="0" smtClean="0">
                <a:solidFill>
                  <a:srgbClr val="FF0000"/>
                </a:solidFill>
              </a:rPr>
              <a:t> </a:t>
            </a:r>
            <a:r>
              <a:rPr lang="vi-VN" sz="3700" dirty="0">
                <a:solidFill>
                  <a:srgbClr val="FF0000"/>
                </a:solidFill>
              </a:rPr>
              <a:t>a) copii ale originalelor documentelor de cercetare emise de organele competente din ţara pe teritoriul căreia s-a produs evenimentul, copii ale documentelor medicale de la unităţile sanitare care au acordat îngrijiri de specialitate victimei, precum şi traducerea acestora în limba română;</a:t>
            </a:r>
          </a:p>
          <a:p>
            <a:pPr>
              <a:buNone/>
            </a:pPr>
            <a:r>
              <a:rPr lang="vi-VN" sz="3700" dirty="0">
                <a:solidFill>
                  <a:srgbClr val="FF0000"/>
                </a:solidFill>
              </a:rPr>
              <a:t>    b) copie a contractului încheiat cu partenerul străin, din care să rezulte cine a încheiat contractul, obiectul contractului, ce fel de lucrări se execută, pe ce durată, locul unde se execută lucrările respective, clauzele privind securitatea şi sănătatea în muncă, modul în care se fac comunicarea şi cercetarea evenimentelor şi înregistrarea accidentelor de muncă.</a:t>
            </a:r>
          </a:p>
          <a:p>
            <a:pPr>
              <a:buNone/>
            </a:pPr>
            <a:endParaRPr lang="ro-RO" dirty="0"/>
          </a:p>
          <a:p>
            <a:pPr>
              <a:buNone/>
            </a:pPr>
            <a:endParaRPr lang="ro-R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14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400" dirty="0"/>
          </a:p>
        </p:txBody>
      </p:sp>
      <p:sp>
        <p:nvSpPr>
          <p:cNvPr id="3" name="Substituent conținut 2"/>
          <p:cNvSpPr>
            <a:spLocks noGrp="1"/>
          </p:cNvSpPr>
          <p:nvPr>
            <p:ph idx="1"/>
          </p:nvPr>
        </p:nvSpPr>
        <p:spPr/>
        <p:txBody>
          <a:bodyPr>
            <a:normAutofit fontScale="85000" lnSpcReduction="20000"/>
          </a:bodyPr>
          <a:lstStyle/>
          <a:p>
            <a:pPr>
              <a:buNone/>
            </a:pPr>
            <a:r>
              <a:rPr lang="en-US" dirty="0" smtClean="0"/>
              <a:t> </a:t>
            </a:r>
            <a:r>
              <a:rPr lang="ro-RO" dirty="0" smtClean="0"/>
              <a:t>A</a:t>
            </a:r>
            <a:r>
              <a:rPr lang="en-US" u="sng" dirty="0" err="1" smtClean="0"/>
              <a:t>rt</a:t>
            </a:r>
            <a:r>
              <a:rPr lang="ro-RO" u="sng" dirty="0" smtClean="0"/>
              <a:t>. </a:t>
            </a:r>
            <a:r>
              <a:rPr lang="en-US" u="sng" dirty="0" smtClean="0"/>
              <a:t>145</a:t>
            </a:r>
            <a:endParaRPr lang="ro-RO" dirty="0" smtClean="0"/>
          </a:p>
          <a:p>
            <a:r>
              <a:rPr lang="en-US" dirty="0" smtClean="0"/>
              <a:t>(</a:t>
            </a:r>
            <a:r>
              <a:rPr lang="en-US" dirty="0"/>
              <a:t>4)  </a:t>
            </a:r>
            <a:r>
              <a:rPr lang="en-US" dirty="0" err="1"/>
              <a:t>Documentele</a:t>
            </a:r>
            <a:r>
              <a:rPr lang="en-US" dirty="0"/>
              <a:t> </a:t>
            </a:r>
            <a:r>
              <a:rPr lang="en-US" dirty="0" err="1"/>
              <a:t>prevăzute</a:t>
            </a:r>
            <a:r>
              <a:rPr lang="en-US" dirty="0"/>
              <a:t> la </a:t>
            </a:r>
            <a:r>
              <a:rPr lang="en-US" dirty="0" err="1"/>
              <a:t>alin</a:t>
            </a:r>
            <a:r>
              <a:rPr lang="en-US" dirty="0"/>
              <a:t>. (3) lit. a)-c) </a:t>
            </a:r>
            <a:r>
              <a:rPr lang="en-US" dirty="0" err="1"/>
              <a:t>sunt</a:t>
            </a:r>
            <a:r>
              <a:rPr lang="en-US" dirty="0"/>
              <a:t> </a:t>
            </a:r>
            <a:r>
              <a:rPr lang="en-US" dirty="0" err="1"/>
              <a:t>puse</a:t>
            </a:r>
            <a:r>
              <a:rPr lang="en-US" dirty="0"/>
              <a:t> la </a:t>
            </a:r>
            <a:r>
              <a:rPr lang="en-US" dirty="0" err="1"/>
              <a:t>dispoziţia</a:t>
            </a:r>
            <a:r>
              <a:rPr lang="en-US" dirty="0"/>
              <a:t> </a:t>
            </a:r>
            <a:r>
              <a:rPr lang="en-US" dirty="0" err="1"/>
              <a:t>organului</a:t>
            </a:r>
            <a:r>
              <a:rPr lang="en-US" dirty="0"/>
              <a:t> de </a:t>
            </a:r>
            <a:r>
              <a:rPr lang="en-US" dirty="0" err="1"/>
              <a:t>cercetare</a:t>
            </a:r>
            <a:r>
              <a:rPr lang="en-US" dirty="0"/>
              <a:t> </a:t>
            </a:r>
            <a:r>
              <a:rPr lang="en-US" dirty="0" err="1"/>
              <a:t>prevăzut</a:t>
            </a:r>
            <a:r>
              <a:rPr lang="en-US" dirty="0"/>
              <a:t> la </a:t>
            </a:r>
            <a:r>
              <a:rPr lang="en-US" u="sng" dirty="0" smtClean="0"/>
              <a:t>art</a:t>
            </a:r>
            <a:r>
              <a:rPr lang="en-US" u="sng" dirty="0"/>
              <a:t>. 29 </a:t>
            </a:r>
            <a:r>
              <a:rPr lang="en-US" u="sng" dirty="0" err="1"/>
              <a:t>alin</a:t>
            </a:r>
            <a:r>
              <a:rPr lang="en-US" u="sng" dirty="0"/>
              <a:t>. (1) lit. b)-d) din </a:t>
            </a:r>
            <a:r>
              <a:rPr lang="en-US" u="sng" dirty="0" err="1"/>
              <a:t>lege</a:t>
            </a:r>
            <a:r>
              <a:rPr lang="en-US" dirty="0"/>
              <a:t> de </a:t>
            </a:r>
            <a:r>
              <a:rPr lang="en-US" dirty="0" err="1"/>
              <a:t>către</a:t>
            </a:r>
            <a:r>
              <a:rPr lang="en-US" dirty="0"/>
              <a:t> </a:t>
            </a:r>
            <a:r>
              <a:rPr lang="en-US" dirty="0" err="1"/>
              <a:t>angajatorul</a:t>
            </a:r>
            <a:r>
              <a:rPr lang="en-US" dirty="0"/>
              <a:t> la care era </a:t>
            </a:r>
            <a:r>
              <a:rPr lang="en-US" dirty="0" err="1"/>
              <a:t>angajată</a:t>
            </a:r>
            <a:r>
              <a:rPr lang="en-US" dirty="0"/>
              <a:t> </a:t>
            </a:r>
            <a:r>
              <a:rPr lang="en-US" dirty="0" err="1"/>
              <a:t>victima</a:t>
            </a:r>
            <a:r>
              <a:rPr lang="en-US" dirty="0"/>
              <a:t>.</a:t>
            </a:r>
            <a:endParaRPr lang="ro-RO" dirty="0"/>
          </a:p>
          <a:p>
            <a:r>
              <a:rPr lang="en-US" dirty="0"/>
              <a:t>(5)  </a:t>
            </a:r>
            <a:r>
              <a:rPr lang="en-US" dirty="0" err="1"/>
              <a:t>Cheltuielile</a:t>
            </a:r>
            <a:r>
              <a:rPr lang="en-US" dirty="0"/>
              <a:t> </a:t>
            </a:r>
            <a:r>
              <a:rPr lang="en-US" dirty="0" err="1"/>
              <a:t>necesare</a:t>
            </a:r>
            <a:r>
              <a:rPr lang="en-US" dirty="0"/>
              <a:t> </a:t>
            </a:r>
            <a:r>
              <a:rPr lang="en-US" dirty="0" err="1"/>
              <a:t>traducerii</a:t>
            </a:r>
            <a:r>
              <a:rPr lang="en-US" dirty="0"/>
              <a:t> </a:t>
            </a:r>
            <a:r>
              <a:rPr lang="en-US" dirty="0" err="1"/>
              <a:t>în</a:t>
            </a:r>
            <a:r>
              <a:rPr lang="en-US" dirty="0"/>
              <a:t> </a:t>
            </a:r>
            <a:r>
              <a:rPr lang="en-US" dirty="0" err="1"/>
              <a:t>limba</a:t>
            </a:r>
            <a:r>
              <a:rPr lang="en-US" dirty="0"/>
              <a:t> </a:t>
            </a:r>
            <a:r>
              <a:rPr lang="en-US" dirty="0" err="1"/>
              <a:t>română</a:t>
            </a:r>
            <a:r>
              <a:rPr lang="en-US" dirty="0"/>
              <a:t> a </a:t>
            </a:r>
            <a:r>
              <a:rPr lang="en-US" dirty="0" err="1"/>
              <a:t>documentelor</a:t>
            </a:r>
            <a:r>
              <a:rPr lang="en-US" dirty="0"/>
              <a:t> </a:t>
            </a:r>
            <a:r>
              <a:rPr lang="en-US" dirty="0" err="1"/>
              <a:t>anexate</a:t>
            </a:r>
            <a:r>
              <a:rPr lang="en-US" dirty="0"/>
              <a:t> la </a:t>
            </a:r>
            <a:r>
              <a:rPr lang="en-US" dirty="0" err="1"/>
              <a:t>dosarul</a:t>
            </a:r>
            <a:r>
              <a:rPr lang="en-US" dirty="0"/>
              <a:t> de </a:t>
            </a:r>
            <a:r>
              <a:rPr lang="en-US" dirty="0" err="1"/>
              <a:t>cercetare</a:t>
            </a:r>
            <a:r>
              <a:rPr lang="en-US" dirty="0"/>
              <a:t> se </a:t>
            </a:r>
            <a:r>
              <a:rPr lang="en-US" dirty="0" err="1"/>
              <a:t>suportă</a:t>
            </a:r>
            <a:r>
              <a:rPr lang="en-US" dirty="0"/>
              <a:t> de </a:t>
            </a:r>
            <a:r>
              <a:rPr lang="en-US" dirty="0" err="1"/>
              <a:t>către</a:t>
            </a:r>
            <a:r>
              <a:rPr lang="en-US" dirty="0"/>
              <a:t> </a:t>
            </a:r>
            <a:r>
              <a:rPr lang="en-US" dirty="0" err="1"/>
              <a:t>angajatorul</a:t>
            </a:r>
            <a:r>
              <a:rPr lang="en-US" dirty="0"/>
              <a:t> </a:t>
            </a:r>
            <a:r>
              <a:rPr lang="en-US" dirty="0" err="1"/>
              <a:t>sau</a:t>
            </a:r>
            <a:r>
              <a:rPr lang="en-US" dirty="0"/>
              <a:t> </a:t>
            </a:r>
            <a:r>
              <a:rPr lang="en-US" dirty="0" err="1"/>
              <a:t>angajatorii</a:t>
            </a:r>
            <a:r>
              <a:rPr lang="en-US" dirty="0"/>
              <a:t> </a:t>
            </a:r>
            <a:r>
              <a:rPr lang="en-US" dirty="0" err="1"/>
              <a:t>victimei</a:t>
            </a:r>
            <a:r>
              <a:rPr lang="en-US" dirty="0"/>
              <a:t>/</a:t>
            </a:r>
            <a:r>
              <a:rPr lang="en-US" dirty="0" err="1"/>
              <a:t>victimelor</a:t>
            </a:r>
            <a:r>
              <a:rPr lang="en-US" dirty="0" smtClean="0"/>
              <a:t>.</a:t>
            </a:r>
            <a:endParaRPr lang="ro-RO" dirty="0" smtClean="0"/>
          </a:p>
          <a:p>
            <a:pPr>
              <a:buNone/>
            </a:pPr>
            <a:r>
              <a:rPr lang="vi-VN" dirty="0"/>
              <a:t> </a:t>
            </a:r>
            <a:r>
              <a:rPr lang="ro-RO" dirty="0" smtClean="0"/>
              <a:t>  </a:t>
            </a:r>
            <a:r>
              <a:rPr lang="vi-VN" sz="2000" dirty="0" smtClean="0">
                <a:solidFill>
                  <a:srgbClr val="FF0000"/>
                </a:solidFill>
              </a:rPr>
              <a:t>(</a:t>
            </a:r>
            <a:r>
              <a:rPr lang="vi-VN" sz="2000" dirty="0">
                <a:solidFill>
                  <a:srgbClr val="FF0000"/>
                </a:solidFill>
              </a:rPr>
              <a:t>4) Documentele prevăzute la alin. (3) vor fi puse la dispoziţia organului de cercetare de către angajatorul la care era angajată victima.</a:t>
            </a:r>
          </a:p>
          <a:p>
            <a:pPr>
              <a:buNone/>
            </a:pPr>
            <a:r>
              <a:rPr lang="vi-VN" sz="2000" dirty="0">
                <a:solidFill>
                  <a:srgbClr val="FF0000"/>
                </a:solidFill>
              </a:rPr>
              <a:t>    (5) Pentru documentele prevăzute la alin. (3), cheltuielile necesare traducerii în limba română vor fi suportate de angajatorul la care a avut loc evenimentul.</a:t>
            </a:r>
          </a:p>
          <a:p>
            <a:endParaRPr lang="ro-R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en-US" sz="3600" b="1" dirty="0" smtClean="0"/>
              <a:t>CAP. I</a:t>
            </a:r>
            <a:r>
              <a:rPr lang="ro-RO" sz="3600" b="1" dirty="0" smtClean="0"/>
              <a:t> </a:t>
            </a:r>
            <a:r>
              <a:rPr lang="en-US" sz="3600" b="1" dirty="0" smtClean="0"/>
              <a:t>DISPOZIŢII GENERALE</a:t>
            </a:r>
            <a:r>
              <a:rPr lang="ro-RO" sz="3600" b="1" dirty="0" smtClean="0"/>
              <a:t/>
            </a:r>
            <a:br>
              <a:rPr lang="ro-RO" sz="3600" b="1" dirty="0" smtClean="0"/>
            </a:br>
            <a:r>
              <a:rPr lang="ro-RO" sz="3600" b="1" dirty="0" smtClean="0"/>
              <a:t>art. 2</a:t>
            </a:r>
            <a:endParaRPr lang="ro-RO" sz="3600" b="1" dirty="0"/>
          </a:p>
        </p:txBody>
      </p:sp>
      <p:sp>
        <p:nvSpPr>
          <p:cNvPr id="3" name="Substituent conținut 2"/>
          <p:cNvSpPr>
            <a:spLocks noGrp="1"/>
          </p:cNvSpPr>
          <p:nvPr>
            <p:ph idx="1"/>
          </p:nvPr>
        </p:nvSpPr>
        <p:spPr/>
        <p:txBody>
          <a:bodyPr>
            <a:normAutofit fontScale="55000" lnSpcReduction="20000"/>
          </a:bodyPr>
          <a:lstStyle/>
          <a:p>
            <a:pPr>
              <a:buNone/>
            </a:pPr>
            <a:r>
              <a:rPr lang="ro-RO" dirty="0" smtClean="0"/>
              <a:t>S</a:t>
            </a:r>
            <a:r>
              <a:rPr lang="en-US" dirty="0" smtClean="0"/>
              <a:t>e </a:t>
            </a:r>
            <a:r>
              <a:rPr lang="en-US" dirty="0" err="1"/>
              <a:t>introduc</a:t>
            </a:r>
            <a:r>
              <a:rPr lang="en-US" dirty="0"/>
              <a:t> </a:t>
            </a:r>
            <a:r>
              <a:rPr lang="en-US" dirty="0" err="1"/>
              <a:t>trei</a:t>
            </a:r>
            <a:r>
              <a:rPr lang="en-US" dirty="0"/>
              <a:t> </a:t>
            </a:r>
            <a:r>
              <a:rPr lang="en-US" dirty="0" err="1"/>
              <a:t>noi</a:t>
            </a:r>
            <a:r>
              <a:rPr lang="en-US" dirty="0"/>
              <a:t> </a:t>
            </a:r>
            <a:r>
              <a:rPr lang="en-US" dirty="0" err="1"/>
              <a:t>puncte</a:t>
            </a:r>
            <a:r>
              <a:rPr lang="en-US" dirty="0"/>
              <a:t>, </a:t>
            </a:r>
            <a:r>
              <a:rPr lang="en-US" dirty="0" err="1"/>
              <a:t>punctele</a:t>
            </a:r>
            <a:r>
              <a:rPr lang="en-US" dirty="0"/>
              <a:t> 21-23, cu </a:t>
            </a:r>
            <a:r>
              <a:rPr lang="en-US" dirty="0" err="1"/>
              <a:t>următorul</a:t>
            </a:r>
            <a:r>
              <a:rPr lang="en-US" dirty="0"/>
              <a:t> </a:t>
            </a:r>
            <a:r>
              <a:rPr lang="en-US" dirty="0" err="1"/>
              <a:t>cuprins</a:t>
            </a:r>
            <a:r>
              <a:rPr lang="en-US" dirty="0"/>
              <a:t>:</a:t>
            </a:r>
            <a:endParaRPr lang="ro-RO" dirty="0"/>
          </a:p>
          <a:p>
            <a:r>
              <a:rPr lang="en-US" dirty="0"/>
              <a:t> </a:t>
            </a:r>
            <a:r>
              <a:rPr lang="ro-RO" dirty="0" smtClean="0"/>
              <a:t>2</a:t>
            </a:r>
            <a:r>
              <a:rPr lang="en-US" dirty="0" smtClean="0"/>
              <a:t>1</a:t>
            </a:r>
            <a:r>
              <a:rPr lang="en-US" dirty="0"/>
              <a:t>. </a:t>
            </a:r>
            <a:r>
              <a:rPr lang="en-US" dirty="0" err="1"/>
              <a:t>semnătură</a:t>
            </a:r>
            <a:r>
              <a:rPr lang="en-US" dirty="0"/>
              <a:t> </a:t>
            </a:r>
            <a:r>
              <a:rPr lang="en-US" dirty="0" err="1"/>
              <a:t>electronică</a:t>
            </a:r>
            <a:r>
              <a:rPr lang="en-US" dirty="0"/>
              <a:t> - </a:t>
            </a:r>
            <a:r>
              <a:rPr lang="en-US" dirty="0" err="1"/>
              <a:t>semnătura</a:t>
            </a:r>
            <a:r>
              <a:rPr lang="en-US" dirty="0"/>
              <a:t> </a:t>
            </a:r>
            <a:r>
              <a:rPr lang="en-US" dirty="0" err="1"/>
              <a:t>electronică</a:t>
            </a:r>
            <a:r>
              <a:rPr lang="en-US" dirty="0"/>
              <a:t> </a:t>
            </a:r>
            <a:r>
              <a:rPr lang="en-US" dirty="0" err="1"/>
              <a:t>astfel</a:t>
            </a:r>
            <a:r>
              <a:rPr lang="en-US" dirty="0"/>
              <a:t> cum </a:t>
            </a:r>
            <a:r>
              <a:rPr lang="en-US" dirty="0" err="1"/>
              <a:t>este</a:t>
            </a:r>
            <a:r>
              <a:rPr lang="en-US" dirty="0"/>
              <a:t> </a:t>
            </a:r>
            <a:r>
              <a:rPr lang="en-US" dirty="0" err="1"/>
              <a:t>definită</a:t>
            </a:r>
            <a:r>
              <a:rPr lang="en-US" dirty="0"/>
              <a:t> la art. 3 pct. 10 din </a:t>
            </a:r>
            <a:r>
              <a:rPr lang="en-US" u="sng" dirty="0" err="1" smtClean="0"/>
              <a:t>Regulamentul</a:t>
            </a:r>
            <a:r>
              <a:rPr lang="en-US" u="sng" dirty="0" smtClean="0"/>
              <a:t> </a:t>
            </a:r>
            <a:r>
              <a:rPr lang="en-US" u="sng" dirty="0"/>
              <a:t>(UE) nr. 910/2014</a:t>
            </a:r>
            <a:r>
              <a:rPr lang="en-US" dirty="0"/>
              <a:t> al </a:t>
            </a:r>
            <a:r>
              <a:rPr lang="en-US" dirty="0" err="1"/>
              <a:t>Parlamentului</a:t>
            </a:r>
            <a:r>
              <a:rPr lang="en-US" dirty="0"/>
              <a:t> European </a:t>
            </a:r>
            <a:r>
              <a:rPr lang="en-US" dirty="0" err="1"/>
              <a:t>şi</a:t>
            </a:r>
            <a:r>
              <a:rPr lang="en-US" dirty="0"/>
              <a:t> al </a:t>
            </a:r>
            <a:r>
              <a:rPr lang="en-US" dirty="0" err="1"/>
              <a:t>Consiliului</a:t>
            </a:r>
            <a:r>
              <a:rPr lang="en-US" dirty="0"/>
              <a:t> din 23 </a:t>
            </a:r>
            <a:r>
              <a:rPr lang="en-US" dirty="0" err="1"/>
              <a:t>iulie</a:t>
            </a:r>
            <a:r>
              <a:rPr lang="en-US" dirty="0"/>
              <a:t> 2014 </a:t>
            </a:r>
            <a:r>
              <a:rPr lang="en-US" dirty="0" err="1"/>
              <a:t>privind</a:t>
            </a:r>
            <a:r>
              <a:rPr lang="en-US" dirty="0"/>
              <a:t> </a:t>
            </a:r>
            <a:r>
              <a:rPr lang="en-US" dirty="0" err="1"/>
              <a:t>identificarea</a:t>
            </a:r>
            <a:r>
              <a:rPr lang="en-US" dirty="0"/>
              <a:t> </a:t>
            </a:r>
            <a:r>
              <a:rPr lang="en-US" dirty="0" err="1"/>
              <a:t>electronică</a:t>
            </a:r>
            <a:r>
              <a:rPr lang="en-US" dirty="0"/>
              <a:t> </a:t>
            </a:r>
            <a:r>
              <a:rPr lang="en-US" dirty="0" err="1"/>
              <a:t>şi</a:t>
            </a:r>
            <a:r>
              <a:rPr lang="en-US" dirty="0"/>
              <a:t> </a:t>
            </a:r>
            <a:r>
              <a:rPr lang="en-US" dirty="0" err="1"/>
              <a:t>serviciile</a:t>
            </a:r>
            <a:r>
              <a:rPr lang="en-US" dirty="0"/>
              <a:t> de </a:t>
            </a:r>
            <a:r>
              <a:rPr lang="en-US" dirty="0" err="1"/>
              <a:t>încredere</a:t>
            </a:r>
            <a:r>
              <a:rPr lang="en-US" dirty="0"/>
              <a:t> </a:t>
            </a:r>
            <a:r>
              <a:rPr lang="en-US" dirty="0" err="1"/>
              <a:t>pentru</a:t>
            </a:r>
            <a:r>
              <a:rPr lang="en-US" dirty="0"/>
              <a:t> </a:t>
            </a:r>
            <a:r>
              <a:rPr lang="en-US" dirty="0" err="1"/>
              <a:t>tranzacţiile</a:t>
            </a:r>
            <a:r>
              <a:rPr lang="en-US" dirty="0"/>
              <a:t> </a:t>
            </a:r>
            <a:r>
              <a:rPr lang="en-US" dirty="0" err="1"/>
              <a:t>electronice</a:t>
            </a:r>
            <a:r>
              <a:rPr lang="en-US" dirty="0"/>
              <a:t> </a:t>
            </a:r>
            <a:r>
              <a:rPr lang="en-US" dirty="0" err="1"/>
              <a:t>pe</a:t>
            </a:r>
            <a:r>
              <a:rPr lang="en-US" dirty="0"/>
              <a:t> </a:t>
            </a:r>
            <a:r>
              <a:rPr lang="en-US" dirty="0" err="1"/>
              <a:t>piaţa</a:t>
            </a:r>
            <a:r>
              <a:rPr lang="en-US" dirty="0"/>
              <a:t> </a:t>
            </a:r>
            <a:r>
              <a:rPr lang="en-US" dirty="0" err="1"/>
              <a:t>internă</a:t>
            </a:r>
            <a:r>
              <a:rPr lang="en-US" dirty="0"/>
              <a:t> </a:t>
            </a:r>
            <a:r>
              <a:rPr lang="en-US" dirty="0" err="1"/>
              <a:t>şi</a:t>
            </a:r>
            <a:r>
              <a:rPr lang="en-US" dirty="0"/>
              <a:t> de </a:t>
            </a:r>
            <a:r>
              <a:rPr lang="en-US" dirty="0" err="1"/>
              <a:t>abrogare</a:t>
            </a:r>
            <a:r>
              <a:rPr lang="en-US" dirty="0"/>
              <a:t> </a:t>
            </a:r>
            <a:r>
              <a:rPr lang="en-US" u="sng" dirty="0" err="1" smtClean="0"/>
              <a:t>Directivei</a:t>
            </a:r>
            <a:r>
              <a:rPr lang="en-US" u="sng" dirty="0" smtClean="0"/>
              <a:t> </a:t>
            </a:r>
            <a:r>
              <a:rPr lang="en-US" u="sng" dirty="0"/>
              <a:t>1999/93/CE</a:t>
            </a:r>
            <a:r>
              <a:rPr lang="en-US" dirty="0"/>
              <a:t>;</a:t>
            </a:r>
            <a:endParaRPr lang="ro-RO" dirty="0"/>
          </a:p>
          <a:p>
            <a:r>
              <a:rPr lang="en-US" dirty="0"/>
              <a:t>22. </a:t>
            </a:r>
            <a:r>
              <a:rPr lang="en-US" dirty="0" err="1"/>
              <a:t>semnătură</a:t>
            </a:r>
            <a:r>
              <a:rPr lang="en-US" dirty="0"/>
              <a:t> </a:t>
            </a:r>
            <a:r>
              <a:rPr lang="en-US" dirty="0" err="1"/>
              <a:t>electronică</a:t>
            </a:r>
            <a:r>
              <a:rPr lang="en-US" dirty="0"/>
              <a:t> </a:t>
            </a:r>
            <a:r>
              <a:rPr lang="en-US" dirty="0" err="1"/>
              <a:t>avansată</a:t>
            </a:r>
            <a:r>
              <a:rPr lang="en-US" dirty="0"/>
              <a:t> - </a:t>
            </a:r>
            <a:r>
              <a:rPr lang="en-US" dirty="0" err="1"/>
              <a:t>semnătura</a:t>
            </a:r>
            <a:r>
              <a:rPr lang="en-US" dirty="0"/>
              <a:t> </a:t>
            </a:r>
            <a:r>
              <a:rPr lang="en-US" dirty="0" err="1"/>
              <a:t>electronică</a:t>
            </a:r>
            <a:r>
              <a:rPr lang="en-US" dirty="0"/>
              <a:t> </a:t>
            </a:r>
            <a:r>
              <a:rPr lang="en-US" dirty="0" err="1"/>
              <a:t>avansată</a:t>
            </a:r>
            <a:r>
              <a:rPr lang="en-US" dirty="0"/>
              <a:t> </a:t>
            </a:r>
            <a:r>
              <a:rPr lang="en-US" dirty="0" err="1"/>
              <a:t>astfel</a:t>
            </a:r>
            <a:r>
              <a:rPr lang="en-US" dirty="0"/>
              <a:t> cum </a:t>
            </a:r>
            <a:r>
              <a:rPr lang="en-US" dirty="0" err="1"/>
              <a:t>este</a:t>
            </a:r>
            <a:r>
              <a:rPr lang="en-US" dirty="0"/>
              <a:t> </a:t>
            </a:r>
            <a:r>
              <a:rPr lang="en-US" dirty="0" err="1"/>
              <a:t>definită</a:t>
            </a:r>
            <a:r>
              <a:rPr lang="en-US" dirty="0"/>
              <a:t> la art. 3 pct. 11 din </a:t>
            </a:r>
            <a:r>
              <a:rPr lang="en-US" u="sng" dirty="0" err="1" smtClean="0"/>
              <a:t>Regulamentul</a:t>
            </a:r>
            <a:r>
              <a:rPr lang="en-US" u="sng" dirty="0" smtClean="0"/>
              <a:t> </a:t>
            </a:r>
            <a:r>
              <a:rPr lang="en-US" u="sng" dirty="0"/>
              <a:t>(UE) nr. 910/2014</a:t>
            </a:r>
            <a:r>
              <a:rPr lang="en-US" dirty="0"/>
              <a:t> al </a:t>
            </a:r>
            <a:r>
              <a:rPr lang="en-US" dirty="0" err="1"/>
              <a:t>Parlamentului</a:t>
            </a:r>
            <a:r>
              <a:rPr lang="en-US" dirty="0"/>
              <a:t> European </a:t>
            </a:r>
            <a:r>
              <a:rPr lang="en-US" dirty="0" err="1"/>
              <a:t>şi</a:t>
            </a:r>
            <a:r>
              <a:rPr lang="en-US" dirty="0"/>
              <a:t> al </a:t>
            </a:r>
            <a:r>
              <a:rPr lang="en-US" dirty="0" err="1"/>
              <a:t>Consiliului</a:t>
            </a:r>
            <a:r>
              <a:rPr lang="en-US" dirty="0"/>
              <a:t> din 23 </a:t>
            </a:r>
            <a:r>
              <a:rPr lang="en-US" dirty="0" err="1"/>
              <a:t>iulie</a:t>
            </a:r>
            <a:r>
              <a:rPr lang="en-US" dirty="0"/>
              <a:t> 2014 </a:t>
            </a:r>
            <a:r>
              <a:rPr lang="en-US" dirty="0" err="1"/>
              <a:t>privind</a:t>
            </a:r>
            <a:r>
              <a:rPr lang="en-US" dirty="0"/>
              <a:t> </a:t>
            </a:r>
            <a:r>
              <a:rPr lang="en-US" dirty="0" err="1"/>
              <a:t>identificarea</a:t>
            </a:r>
            <a:r>
              <a:rPr lang="en-US" dirty="0"/>
              <a:t> </a:t>
            </a:r>
            <a:r>
              <a:rPr lang="en-US" dirty="0" err="1"/>
              <a:t>electronică</a:t>
            </a:r>
            <a:r>
              <a:rPr lang="en-US" dirty="0"/>
              <a:t> </a:t>
            </a:r>
            <a:r>
              <a:rPr lang="en-US" dirty="0" err="1"/>
              <a:t>şi</a:t>
            </a:r>
            <a:r>
              <a:rPr lang="en-US" dirty="0"/>
              <a:t> </a:t>
            </a:r>
            <a:r>
              <a:rPr lang="en-US" dirty="0" err="1"/>
              <a:t>serviciile</a:t>
            </a:r>
            <a:r>
              <a:rPr lang="en-US" dirty="0"/>
              <a:t> de </a:t>
            </a:r>
            <a:r>
              <a:rPr lang="en-US" dirty="0" err="1"/>
              <a:t>încredere</a:t>
            </a:r>
            <a:r>
              <a:rPr lang="en-US" dirty="0"/>
              <a:t> </a:t>
            </a:r>
            <a:r>
              <a:rPr lang="en-US" dirty="0" err="1"/>
              <a:t>pentru</a:t>
            </a:r>
            <a:r>
              <a:rPr lang="en-US" dirty="0"/>
              <a:t> </a:t>
            </a:r>
            <a:r>
              <a:rPr lang="en-US" dirty="0" err="1"/>
              <a:t>tranzacţiile</a:t>
            </a:r>
            <a:r>
              <a:rPr lang="en-US" dirty="0"/>
              <a:t> </a:t>
            </a:r>
            <a:r>
              <a:rPr lang="en-US" dirty="0" err="1"/>
              <a:t>electronice</a:t>
            </a:r>
            <a:r>
              <a:rPr lang="en-US" dirty="0"/>
              <a:t> </a:t>
            </a:r>
            <a:r>
              <a:rPr lang="en-US" dirty="0" err="1"/>
              <a:t>pe</a:t>
            </a:r>
            <a:r>
              <a:rPr lang="en-US" dirty="0"/>
              <a:t> </a:t>
            </a:r>
            <a:r>
              <a:rPr lang="en-US" dirty="0" err="1"/>
              <a:t>piaţa</a:t>
            </a:r>
            <a:r>
              <a:rPr lang="en-US" dirty="0"/>
              <a:t> </a:t>
            </a:r>
            <a:r>
              <a:rPr lang="en-US" dirty="0" err="1"/>
              <a:t>internă</a:t>
            </a:r>
            <a:r>
              <a:rPr lang="en-US" dirty="0"/>
              <a:t> </a:t>
            </a:r>
            <a:r>
              <a:rPr lang="en-US" dirty="0" err="1"/>
              <a:t>şi</a:t>
            </a:r>
            <a:r>
              <a:rPr lang="en-US" dirty="0"/>
              <a:t> de </a:t>
            </a:r>
            <a:r>
              <a:rPr lang="en-US" dirty="0" err="1"/>
              <a:t>abrogare</a:t>
            </a:r>
            <a:r>
              <a:rPr lang="en-US" dirty="0"/>
              <a:t> a </a:t>
            </a:r>
            <a:r>
              <a:rPr lang="en-US" u="sng" dirty="0" err="1" smtClean="0"/>
              <a:t>Directivei</a:t>
            </a:r>
            <a:r>
              <a:rPr lang="en-US" u="sng" dirty="0" smtClean="0"/>
              <a:t> </a:t>
            </a:r>
            <a:r>
              <a:rPr lang="en-US" u="sng" dirty="0"/>
              <a:t>1999/93/CE;</a:t>
            </a:r>
            <a:endParaRPr lang="ro-RO" dirty="0"/>
          </a:p>
          <a:p>
            <a:r>
              <a:rPr lang="en-US" dirty="0"/>
              <a:t>23. </a:t>
            </a:r>
            <a:r>
              <a:rPr lang="en-US" dirty="0" err="1"/>
              <a:t>semnătură</a:t>
            </a:r>
            <a:r>
              <a:rPr lang="en-US" dirty="0"/>
              <a:t> </a:t>
            </a:r>
            <a:r>
              <a:rPr lang="en-US" dirty="0" err="1"/>
              <a:t>electronică</a:t>
            </a:r>
            <a:r>
              <a:rPr lang="en-US" dirty="0"/>
              <a:t> </a:t>
            </a:r>
            <a:r>
              <a:rPr lang="en-US" dirty="0" err="1"/>
              <a:t>calificată</a:t>
            </a:r>
            <a:r>
              <a:rPr lang="en-US" dirty="0"/>
              <a:t> - </a:t>
            </a:r>
            <a:r>
              <a:rPr lang="en-US" dirty="0" err="1"/>
              <a:t>semnătura</a:t>
            </a:r>
            <a:r>
              <a:rPr lang="en-US" dirty="0"/>
              <a:t> </a:t>
            </a:r>
            <a:r>
              <a:rPr lang="en-US" dirty="0" err="1"/>
              <a:t>electronică</a:t>
            </a:r>
            <a:r>
              <a:rPr lang="en-US" dirty="0"/>
              <a:t> </a:t>
            </a:r>
            <a:r>
              <a:rPr lang="en-US" dirty="0" err="1"/>
              <a:t>calificată</a:t>
            </a:r>
            <a:r>
              <a:rPr lang="en-US" dirty="0"/>
              <a:t> </a:t>
            </a:r>
            <a:r>
              <a:rPr lang="en-US" dirty="0" err="1"/>
              <a:t>astfel</a:t>
            </a:r>
            <a:r>
              <a:rPr lang="en-US" dirty="0"/>
              <a:t> cum </a:t>
            </a:r>
            <a:r>
              <a:rPr lang="en-US" dirty="0" err="1"/>
              <a:t>este</a:t>
            </a:r>
            <a:r>
              <a:rPr lang="en-US" dirty="0"/>
              <a:t> </a:t>
            </a:r>
            <a:r>
              <a:rPr lang="en-US" dirty="0" err="1"/>
              <a:t>definită</a:t>
            </a:r>
            <a:r>
              <a:rPr lang="en-US" dirty="0"/>
              <a:t> la art. 3 pct. 12 din </a:t>
            </a:r>
            <a:r>
              <a:rPr lang="en-US" u="sng" dirty="0" err="1" smtClean="0"/>
              <a:t>Regulamentul</a:t>
            </a:r>
            <a:r>
              <a:rPr lang="en-US" u="sng" dirty="0" smtClean="0"/>
              <a:t> </a:t>
            </a:r>
            <a:r>
              <a:rPr lang="en-US" u="sng" dirty="0"/>
              <a:t>(UE) nr. 910/2014</a:t>
            </a:r>
            <a:r>
              <a:rPr lang="en-US" dirty="0"/>
              <a:t> al </a:t>
            </a:r>
            <a:r>
              <a:rPr lang="en-US" dirty="0" err="1"/>
              <a:t>Parlamentului</a:t>
            </a:r>
            <a:r>
              <a:rPr lang="en-US" dirty="0"/>
              <a:t> European </a:t>
            </a:r>
            <a:r>
              <a:rPr lang="en-US" dirty="0" err="1"/>
              <a:t>şi</a:t>
            </a:r>
            <a:r>
              <a:rPr lang="en-US" dirty="0"/>
              <a:t> al </a:t>
            </a:r>
            <a:r>
              <a:rPr lang="en-US" dirty="0" err="1"/>
              <a:t>Consiliului</a:t>
            </a:r>
            <a:r>
              <a:rPr lang="en-US" dirty="0"/>
              <a:t> din 23 </a:t>
            </a:r>
            <a:r>
              <a:rPr lang="en-US" dirty="0" err="1"/>
              <a:t>iulie</a:t>
            </a:r>
            <a:r>
              <a:rPr lang="en-US" dirty="0"/>
              <a:t> 2014 </a:t>
            </a:r>
            <a:r>
              <a:rPr lang="en-US" dirty="0" err="1"/>
              <a:t>privind</a:t>
            </a:r>
            <a:r>
              <a:rPr lang="en-US" dirty="0"/>
              <a:t> </a:t>
            </a:r>
            <a:r>
              <a:rPr lang="en-US" dirty="0" err="1"/>
              <a:t>identificarea</a:t>
            </a:r>
            <a:r>
              <a:rPr lang="en-US" dirty="0"/>
              <a:t> </a:t>
            </a:r>
            <a:r>
              <a:rPr lang="en-US" dirty="0" err="1"/>
              <a:t>electronică</a:t>
            </a:r>
            <a:r>
              <a:rPr lang="en-US" dirty="0"/>
              <a:t> </a:t>
            </a:r>
            <a:r>
              <a:rPr lang="en-US" dirty="0" err="1"/>
              <a:t>şi</a:t>
            </a:r>
            <a:r>
              <a:rPr lang="en-US" dirty="0"/>
              <a:t> </a:t>
            </a:r>
            <a:r>
              <a:rPr lang="en-US" dirty="0" err="1"/>
              <a:t>serviciile</a:t>
            </a:r>
            <a:r>
              <a:rPr lang="en-US" dirty="0"/>
              <a:t> de </a:t>
            </a:r>
            <a:r>
              <a:rPr lang="en-US" dirty="0" err="1"/>
              <a:t>încredere</a:t>
            </a:r>
            <a:r>
              <a:rPr lang="en-US" dirty="0"/>
              <a:t> </a:t>
            </a:r>
            <a:r>
              <a:rPr lang="en-US" dirty="0" err="1"/>
              <a:t>pentru</a:t>
            </a:r>
            <a:r>
              <a:rPr lang="en-US" dirty="0"/>
              <a:t> </a:t>
            </a:r>
            <a:r>
              <a:rPr lang="en-US" dirty="0" err="1"/>
              <a:t>tranzacţiile</a:t>
            </a:r>
            <a:r>
              <a:rPr lang="en-US" dirty="0"/>
              <a:t> </a:t>
            </a:r>
            <a:r>
              <a:rPr lang="en-US" dirty="0" err="1"/>
              <a:t>electronice</a:t>
            </a:r>
            <a:r>
              <a:rPr lang="en-US" dirty="0"/>
              <a:t> </a:t>
            </a:r>
            <a:r>
              <a:rPr lang="en-US" dirty="0" err="1"/>
              <a:t>pe</a:t>
            </a:r>
            <a:r>
              <a:rPr lang="en-US" dirty="0"/>
              <a:t> </a:t>
            </a:r>
            <a:r>
              <a:rPr lang="en-US" dirty="0" err="1"/>
              <a:t>piaţa</a:t>
            </a:r>
            <a:r>
              <a:rPr lang="en-US" dirty="0"/>
              <a:t> </a:t>
            </a:r>
            <a:r>
              <a:rPr lang="en-US" dirty="0" err="1"/>
              <a:t>internă</a:t>
            </a:r>
            <a:r>
              <a:rPr lang="en-US" dirty="0"/>
              <a:t> </a:t>
            </a:r>
            <a:r>
              <a:rPr lang="en-US" dirty="0" err="1"/>
              <a:t>şi</a:t>
            </a:r>
            <a:r>
              <a:rPr lang="en-US" dirty="0"/>
              <a:t> de </a:t>
            </a:r>
            <a:r>
              <a:rPr lang="en-US" dirty="0" err="1"/>
              <a:t>abrogare</a:t>
            </a:r>
            <a:r>
              <a:rPr lang="en-US" dirty="0"/>
              <a:t> a </a:t>
            </a:r>
            <a:r>
              <a:rPr lang="en-US" u="sng" dirty="0" err="1" smtClean="0"/>
              <a:t>Directivei</a:t>
            </a:r>
            <a:r>
              <a:rPr lang="en-US" u="sng" dirty="0" smtClean="0"/>
              <a:t> </a:t>
            </a:r>
            <a:r>
              <a:rPr lang="en-US" u="sng" dirty="0"/>
              <a:t>1999/93/CE.</a:t>
            </a:r>
            <a:r>
              <a:rPr lang="en-US" dirty="0"/>
              <a:t>"</a:t>
            </a:r>
            <a:endParaRPr lang="ro-RO" dirty="0"/>
          </a:p>
          <a:p>
            <a:endParaRPr lang="ro-RO"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vi-VN" sz="1400" b="1" dirty="0" smtClean="0"/>
              <a:t>COMUNICAREA, CERCETAREA ŞI ÎNREGISTRAREA EVENIMENTELOR PRODUSE ÎN AFARA GRANIŢELOR ROMÂNIEI, ÎN CARE SUNT IMPLICAŢI LUCRĂTORI AI UNOR ANGAJATORI ROMÂNI, AFLAŢI ÎN ÎNDEPLINIREA SARCINILOR DE STAT, DE INTERES PUBLIC SAU A ÎNDATORIRILOR DE SERVICIU</a:t>
            </a:r>
            <a:endParaRPr lang="ro-RO" sz="1400" dirty="0"/>
          </a:p>
        </p:txBody>
      </p:sp>
      <p:sp>
        <p:nvSpPr>
          <p:cNvPr id="3" name="Substituent conținut 2"/>
          <p:cNvSpPr>
            <a:spLocks noGrp="1"/>
          </p:cNvSpPr>
          <p:nvPr>
            <p:ph idx="1"/>
          </p:nvPr>
        </p:nvSpPr>
        <p:spPr/>
        <p:txBody>
          <a:bodyPr>
            <a:normAutofit fontScale="70000" lnSpcReduction="20000"/>
          </a:bodyPr>
          <a:lstStyle/>
          <a:p>
            <a:r>
              <a:rPr lang="en-US" dirty="0"/>
              <a:t>La </a:t>
            </a:r>
            <a:r>
              <a:rPr lang="en-US" dirty="0" err="1" smtClean="0"/>
              <a:t>articolul</a:t>
            </a:r>
            <a:r>
              <a:rPr lang="en-US" dirty="0" smtClean="0"/>
              <a:t> </a:t>
            </a:r>
            <a:r>
              <a:rPr lang="en-US" dirty="0"/>
              <a:t>145, </a:t>
            </a:r>
            <a:r>
              <a:rPr lang="en-US" dirty="0" err="1"/>
              <a:t>după</a:t>
            </a:r>
            <a:r>
              <a:rPr lang="en-US" dirty="0"/>
              <a:t> </a:t>
            </a:r>
            <a:r>
              <a:rPr lang="en-US" dirty="0" err="1"/>
              <a:t>alineatul</a:t>
            </a:r>
            <a:r>
              <a:rPr lang="en-US" dirty="0"/>
              <a:t> (5) se </a:t>
            </a:r>
            <a:r>
              <a:rPr lang="en-US" dirty="0" err="1"/>
              <a:t>introduc</a:t>
            </a:r>
            <a:r>
              <a:rPr lang="en-US" dirty="0"/>
              <a:t> </a:t>
            </a:r>
            <a:r>
              <a:rPr lang="en-US" dirty="0" err="1"/>
              <a:t>două</a:t>
            </a:r>
            <a:r>
              <a:rPr lang="en-US" dirty="0"/>
              <a:t> </a:t>
            </a:r>
            <a:r>
              <a:rPr lang="en-US" dirty="0" err="1"/>
              <a:t>noi</a:t>
            </a:r>
            <a:r>
              <a:rPr lang="en-US" dirty="0"/>
              <a:t> </a:t>
            </a:r>
            <a:r>
              <a:rPr lang="en-US" dirty="0" err="1"/>
              <a:t>alineate</a:t>
            </a:r>
            <a:r>
              <a:rPr lang="en-US" dirty="0"/>
              <a:t>, </a:t>
            </a:r>
            <a:r>
              <a:rPr lang="en-US" dirty="0" err="1"/>
              <a:t>alineatele</a:t>
            </a:r>
            <a:r>
              <a:rPr lang="en-US" dirty="0"/>
              <a:t> (6) </a:t>
            </a:r>
            <a:r>
              <a:rPr lang="en-US" dirty="0" err="1"/>
              <a:t>şi</a:t>
            </a:r>
            <a:r>
              <a:rPr lang="en-US" dirty="0"/>
              <a:t> (7), cu </a:t>
            </a:r>
            <a:r>
              <a:rPr lang="en-US" dirty="0" err="1"/>
              <a:t>următorul</a:t>
            </a:r>
            <a:r>
              <a:rPr lang="en-US" dirty="0"/>
              <a:t> </a:t>
            </a:r>
            <a:r>
              <a:rPr lang="en-US" dirty="0" err="1"/>
              <a:t>cuprins</a:t>
            </a:r>
            <a:r>
              <a:rPr lang="en-US" dirty="0"/>
              <a:t>:</a:t>
            </a:r>
            <a:endParaRPr lang="ro-RO" dirty="0"/>
          </a:p>
          <a:p>
            <a:pPr>
              <a:buNone/>
            </a:pPr>
            <a:r>
              <a:rPr lang="en-US" dirty="0"/>
              <a:t> </a:t>
            </a:r>
            <a:r>
              <a:rPr lang="ro-RO" dirty="0" smtClean="0"/>
              <a:t>     (</a:t>
            </a:r>
            <a:r>
              <a:rPr lang="en-US" dirty="0" smtClean="0"/>
              <a:t>6</a:t>
            </a:r>
            <a:r>
              <a:rPr lang="en-US" dirty="0"/>
              <a:t>) </a:t>
            </a:r>
            <a:r>
              <a:rPr lang="en-US" dirty="0" err="1" smtClean="0"/>
              <a:t>Termenul</a:t>
            </a:r>
            <a:r>
              <a:rPr lang="en-US" dirty="0" smtClean="0"/>
              <a:t> </a:t>
            </a:r>
            <a:r>
              <a:rPr lang="en-US" dirty="0"/>
              <a:t>de </a:t>
            </a:r>
            <a:r>
              <a:rPr lang="en-US" dirty="0" err="1"/>
              <a:t>finalizare</a:t>
            </a:r>
            <a:r>
              <a:rPr lang="en-US" dirty="0"/>
              <a:t> a </a:t>
            </a:r>
            <a:r>
              <a:rPr lang="en-US" dirty="0" err="1"/>
              <a:t>cercetării</a:t>
            </a:r>
            <a:r>
              <a:rPr lang="en-US" dirty="0"/>
              <a:t> </a:t>
            </a:r>
            <a:r>
              <a:rPr lang="en-US" dirty="0" err="1"/>
              <a:t>evenimentelor</a:t>
            </a:r>
            <a:r>
              <a:rPr lang="en-US" dirty="0"/>
              <a:t> </a:t>
            </a:r>
            <a:r>
              <a:rPr lang="en-US" dirty="0" err="1"/>
              <a:t>pentru</a:t>
            </a:r>
            <a:r>
              <a:rPr lang="en-US" dirty="0"/>
              <a:t> care </a:t>
            </a:r>
            <a:r>
              <a:rPr lang="en-US" dirty="0" err="1"/>
              <a:t>angajatorul</a:t>
            </a:r>
            <a:r>
              <a:rPr lang="en-US" dirty="0"/>
              <a:t> </a:t>
            </a:r>
            <a:r>
              <a:rPr lang="en-US" dirty="0" err="1"/>
              <a:t>menţionat</a:t>
            </a:r>
            <a:r>
              <a:rPr lang="en-US" dirty="0"/>
              <a:t> la </a:t>
            </a:r>
            <a:r>
              <a:rPr lang="en-US" dirty="0" err="1"/>
              <a:t>alin</a:t>
            </a:r>
            <a:r>
              <a:rPr lang="en-US" dirty="0"/>
              <a:t>. (1) a </a:t>
            </a:r>
            <a:r>
              <a:rPr lang="en-US" dirty="0" err="1"/>
              <a:t>solicitat</a:t>
            </a:r>
            <a:r>
              <a:rPr lang="en-US" dirty="0"/>
              <a:t> </a:t>
            </a:r>
            <a:r>
              <a:rPr lang="en-US" dirty="0" err="1"/>
              <a:t>prelungirea</a:t>
            </a:r>
            <a:r>
              <a:rPr lang="en-US" dirty="0"/>
              <a:t> </a:t>
            </a:r>
            <a:r>
              <a:rPr lang="en-US" dirty="0" err="1"/>
              <a:t>în</a:t>
            </a:r>
            <a:r>
              <a:rPr lang="en-US" dirty="0"/>
              <a:t> </a:t>
            </a:r>
            <a:r>
              <a:rPr lang="en-US" dirty="0" err="1"/>
              <a:t>termenul</a:t>
            </a:r>
            <a:r>
              <a:rPr lang="en-US" dirty="0"/>
              <a:t> </a:t>
            </a:r>
            <a:r>
              <a:rPr lang="en-US" dirty="0" err="1"/>
              <a:t>prevăzut</a:t>
            </a:r>
            <a:r>
              <a:rPr lang="en-US" dirty="0"/>
              <a:t> la art. 120, </a:t>
            </a:r>
            <a:r>
              <a:rPr lang="en-US" dirty="0" err="1"/>
              <a:t>în</a:t>
            </a:r>
            <a:r>
              <a:rPr lang="en-US" dirty="0"/>
              <a:t> </a:t>
            </a:r>
            <a:r>
              <a:rPr lang="en-US" dirty="0" err="1"/>
              <a:t>scris</a:t>
            </a:r>
            <a:r>
              <a:rPr lang="en-US" dirty="0"/>
              <a:t> </a:t>
            </a:r>
            <a:r>
              <a:rPr lang="en-US" dirty="0" err="1"/>
              <a:t>şi</a:t>
            </a:r>
            <a:r>
              <a:rPr lang="en-US" dirty="0"/>
              <a:t> </a:t>
            </a:r>
            <a:r>
              <a:rPr lang="en-US" dirty="0" err="1"/>
              <a:t>argumentat</a:t>
            </a:r>
            <a:r>
              <a:rPr lang="en-US" dirty="0"/>
              <a:t>, la </a:t>
            </a:r>
            <a:r>
              <a:rPr lang="en-US" dirty="0" err="1"/>
              <a:t>inspectoratul</a:t>
            </a:r>
            <a:r>
              <a:rPr lang="en-US" dirty="0"/>
              <a:t> </a:t>
            </a:r>
            <a:r>
              <a:rPr lang="en-US" dirty="0" err="1"/>
              <a:t>teritorial</a:t>
            </a:r>
            <a:r>
              <a:rPr lang="en-US" dirty="0"/>
              <a:t> de </a:t>
            </a:r>
            <a:r>
              <a:rPr lang="en-US" dirty="0" err="1"/>
              <a:t>muncă</a:t>
            </a:r>
            <a:r>
              <a:rPr lang="en-US" dirty="0"/>
              <a:t>, </a:t>
            </a:r>
            <a:r>
              <a:rPr lang="en-US" dirty="0" err="1"/>
              <a:t>Inspecţia</a:t>
            </a:r>
            <a:r>
              <a:rPr lang="en-US" dirty="0"/>
              <a:t> </a:t>
            </a:r>
            <a:r>
              <a:rPr lang="en-US" dirty="0" err="1"/>
              <a:t>Muncii</a:t>
            </a:r>
            <a:r>
              <a:rPr lang="en-US" dirty="0"/>
              <a:t>, </a:t>
            </a:r>
            <a:r>
              <a:rPr lang="en-US" dirty="0" err="1"/>
              <a:t>după</a:t>
            </a:r>
            <a:r>
              <a:rPr lang="en-US" dirty="0"/>
              <a:t> </a:t>
            </a:r>
            <a:r>
              <a:rPr lang="en-US" dirty="0" err="1"/>
              <a:t>caz</a:t>
            </a:r>
            <a:r>
              <a:rPr lang="en-US" dirty="0"/>
              <a:t>, </a:t>
            </a:r>
            <a:r>
              <a:rPr lang="en-US" u="sng" dirty="0"/>
              <a:t>nu </a:t>
            </a:r>
            <a:r>
              <a:rPr lang="en-US" u="sng" dirty="0" err="1"/>
              <a:t>poate</a:t>
            </a:r>
            <a:r>
              <a:rPr lang="en-US" u="sng" dirty="0"/>
              <a:t> </a:t>
            </a:r>
            <a:r>
              <a:rPr lang="en-US" u="sng" dirty="0" err="1"/>
              <a:t>depăşi</a:t>
            </a:r>
            <a:r>
              <a:rPr lang="en-US" u="sng" dirty="0"/>
              <a:t> 9 </a:t>
            </a:r>
            <a:r>
              <a:rPr lang="en-US" u="sng" dirty="0" err="1"/>
              <a:t>luni</a:t>
            </a:r>
            <a:r>
              <a:rPr lang="en-US" u="sng" dirty="0"/>
              <a:t> de la data </a:t>
            </a:r>
            <a:r>
              <a:rPr lang="en-US" u="sng" dirty="0" err="1"/>
              <a:t>comunicării</a:t>
            </a:r>
            <a:r>
              <a:rPr lang="en-US" u="sng" dirty="0"/>
              <a:t>.</a:t>
            </a:r>
            <a:endParaRPr lang="ro-RO" u="sng" dirty="0"/>
          </a:p>
          <a:p>
            <a:pPr>
              <a:buNone/>
            </a:pPr>
            <a:r>
              <a:rPr lang="ro-RO" dirty="0" smtClean="0"/>
              <a:t>      </a:t>
            </a:r>
            <a:r>
              <a:rPr lang="en-US" dirty="0" smtClean="0"/>
              <a:t>(</a:t>
            </a:r>
            <a:r>
              <a:rPr lang="en-US" dirty="0"/>
              <a:t>7) </a:t>
            </a:r>
            <a:r>
              <a:rPr lang="en-US" dirty="0" err="1" smtClean="0"/>
              <a:t>În</a:t>
            </a:r>
            <a:r>
              <a:rPr lang="en-US" dirty="0" smtClean="0"/>
              <a:t> </a:t>
            </a:r>
            <a:r>
              <a:rPr lang="en-US" dirty="0" err="1"/>
              <a:t>situaţia</a:t>
            </a:r>
            <a:r>
              <a:rPr lang="en-US" dirty="0"/>
              <a:t> </a:t>
            </a:r>
            <a:r>
              <a:rPr lang="en-US" dirty="0" err="1"/>
              <a:t>în</a:t>
            </a:r>
            <a:r>
              <a:rPr lang="en-US" dirty="0"/>
              <a:t> care </a:t>
            </a:r>
            <a:r>
              <a:rPr lang="en-US" dirty="0" err="1"/>
              <a:t>angajatorul</a:t>
            </a:r>
            <a:r>
              <a:rPr lang="en-US" dirty="0"/>
              <a:t> </a:t>
            </a:r>
            <a:r>
              <a:rPr lang="en-US" dirty="0" err="1"/>
              <a:t>menţionat</a:t>
            </a:r>
            <a:r>
              <a:rPr lang="en-US" dirty="0"/>
              <a:t> la </a:t>
            </a:r>
            <a:r>
              <a:rPr lang="en-US" dirty="0" err="1"/>
              <a:t>alin</a:t>
            </a:r>
            <a:r>
              <a:rPr lang="en-US" dirty="0"/>
              <a:t>. (1) nu a </a:t>
            </a:r>
            <a:r>
              <a:rPr lang="en-US" dirty="0" err="1"/>
              <a:t>comunicat</a:t>
            </a:r>
            <a:r>
              <a:rPr lang="en-US" dirty="0"/>
              <a:t> </a:t>
            </a:r>
            <a:r>
              <a:rPr lang="en-US" dirty="0" err="1"/>
              <a:t>producerea</a:t>
            </a:r>
            <a:r>
              <a:rPr lang="en-US" dirty="0"/>
              <a:t> </a:t>
            </a:r>
            <a:r>
              <a:rPr lang="en-US" dirty="0" err="1"/>
              <a:t>evenimentului</a:t>
            </a:r>
            <a:r>
              <a:rPr lang="en-US" dirty="0"/>
              <a:t> </a:t>
            </a:r>
            <a:r>
              <a:rPr lang="en-US" dirty="0" err="1"/>
              <a:t>în</a:t>
            </a:r>
            <a:r>
              <a:rPr lang="en-US" dirty="0"/>
              <a:t> </a:t>
            </a:r>
            <a:r>
              <a:rPr lang="en-US" dirty="0" err="1"/>
              <a:t>afara</a:t>
            </a:r>
            <a:r>
              <a:rPr lang="en-US" dirty="0"/>
              <a:t> </a:t>
            </a:r>
            <a:r>
              <a:rPr lang="en-US" dirty="0" err="1"/>
              <a:t>graniţelor</a:t>
            </a:r>
            <a:r>
              <a:rPr lang="en-US" dirty="0"/>
              <a:t> </a:t>
            </a:r>
            <a:r>
              <a:rPr lang="en-US" dirty="0" err="1"/>
              <a:t>ţării</a:t>
            </a:r>
            <a:r>
              <a:rPr lang="en-US" dirty="0"/>
              <a:t> </a:t>
            </a:r>
            <a:r>
              <a:rPr lang="en-US" dirty="0" err="1"/>
              <a:t>în</a:t>
            </a:r>
            <a:r>
              <a:rPr lang="en-US" dirty="0"/>
              <a:t> care a </a:t>
            </a:r>
            <a:r>
              <a:rPr lang="en-US" dirty="0" err="1"/>
              <a:t>fost</a:t>
            </a:r>
            <a:r>
              <a:rPr lang="en-US" dirty="0"/>
              <a:t> </a:t>
            </a:r>
            <a:r>
              <a:rPr lang="en-US" dirty="0" err="1"/>
              <a:t>implicat</a:t>
            </a:r>
            <a:r>
              <a:rPr lang="en-US" dirty="0"/>
              <a:t> </a:t>
            </a:r>
            <a:r>
              <a:rPr lang="en-US" dirty="0" err="1"/>
              <a:t>lucrătorul</a:t>
            </a:r>
            <a:r>
              <a:rPr lang="en-US" dirty="0"/>
              <a:t>, nu a </a:t>
            </a:r>
            <a:r>
              <a:rPr lang="en-US" dirty="0" err="1"/>
              <a:t>solicitat</a:t>
            </a:r>
            <a:r>
              <a:rPr lang="en-US" dirty="0"/>
              <a:t> </a:t>
            </a:r>
            <a:r>
              <a:rPr lang="en-US" dirty="0" err="1"/>
              <a:t>în</a:t>
            </a:r>
            <a:r>
              <a:rPr lang="en-US" dirty="0"/>
              <a:t> </a:t>
            </a:r>
            <a:r>
              <a:rPr lang="en-US" dirty="0" err="1"/>
              <a:t>scris</a:t>
            </a:r>
            <a:r>
              <a:rPr lang="en-US" dirty="0"/>
              <a:t> </a:t>
            </a:r>
            <a:r>
              <a:rPr lang="en-US" dirty="0" err="1"/>
              <a:t>şi</a:t>
            </a:r>
            <a:r>
              <a:rPr lang="en-US" dirty="0"/>
              <a:t> </a:t>
            </a:r>
            <a:r>
              <a:rPr lang="en-US" dirty="0" err="1"/>
              <a:t>argumentat</a:t>
            </a:r>
            <a:r>
              <a:rPr lang="en-US" dirty="0"/>
              <a:t> </a:t>
            </a:r>
            <a:r>
              <a:rPr lang="en-US" dirty="0" err="1"/>
              <a:t>prelungirea</a:t>
            </a:r>
            <a:r>
              <a:rPr lang="en-US" dirty="0"/>
              <a:t> </a:t>
            </a:r>
            <a:r>
              <a:rPr lang="en-US" dirty="0" err="1"/>
              <a:t>termenului</a:t>
            </a:r>
            <a:r>
              <a:rPr lang="en-US" dirty="0"/>
              <a:t> de </a:t>
            </a:r>
            <a:r>
              <a:rPr lang="en-US" dirty="0" err="1"/>
              <a:t>cercetare</a:t>
            </a:r>
            <a:r>
              <a:rPr lang="en-US" dirty="0"/>
              <a:t> </a:t>
            </a:r>
            <a:r>
              <a:rPr lang="en-US" dirty="0" err="1"/>
              <a:t>prevăzut</a:t>
            </a:r>
            <a:r>
              <a:rPr lang="en-US" dirty="0"/>
              <a:t> la art. 120, </a:t>
            </a:r>
            <a:r>
              <a:rPr lang="en-US" dirty="0" err="1"/>
              <a:t>prevederile</a:t>
            </a:r>
            <a:r>
              <a:rPr lang="en-US" dirty="0"/>
              <a:t> </a:t>
            </a:r>
            <a:r>
              <a:rPr lang="en-US" dirty="0" err="1"/>
              <a:t>alin</a:t>
            </a:r>
            <a:r>
              <a:rPr lang="en-US" dirty="0"/>
              <a:t>. (6) se </a:t>
            </a:r>
            <a:r>
              <a:rPr lang="en-US" dirty="0" err="1"/>
              <a:t>aplică</a:t>
            </a:r>
            <a:r>
              <a:rPr lang="en-US" dirty="0"/>
              <a:t> de la data </a:t>
            </a:r>
            <a:r>
              <a:rPr lang="en-US" dirty="0" err="1"/>
              <a:t>sesizării</a:t>
            </a:r>
            <a:r>
              <a:rPr lang="en-US" dirty="0"/>
              <a:t> </a:t>
            </a:r>
            <a:r>
              <a:rPr lang="en-US" dirty="0" err="1"/>
              <a:t>inspectoratului</a:t>
            </a:r>
            <a:r>
              <a:rPr lang="en-US" dirty="0"/>
              <a:t> </a:t>
            </a:r>
            <a:r>
              <a:rPr lang="en-US" dirty="0" err="1"/>
              <a:t>teritorial</a:t>
            </a:r>
            <a:r>
              <a:rPr lang="en-US" dirty="0"/>
              <a:t> de </a:t>
            </a:r>
            <a:r>
              <a:rPr lang="en-US" dirty="0" err="1"/>
              <a:t>muncă</a:t>
            </a:r>
            <a:r>
              <a:rPr lang="en-US" dirty="0"/>
              <a:t> de </a:t>
            </a:r>
            <a:r>
              <a:rPr lang="en-US" dirty="0" err="1"/>
              <a:t>către</a:t>
            </a:r>
            <a:r>
              <a:rPr lang="en-US" dirty="0"/>
              <a:t> casa </a:t>
            </a:r>
            <a:r>
              <a:rPr lang="en-US" dirty="0" err="1"/>
              <a:t>teritorială</a:t>
            </a:r>
            <a:r>
              <a:rPr lang="en-US" dirty="0"/>
              <a:t> de </a:t>
            </a:r>
            <a:r>
              <a:rPr lang="en-US" dirty="0" err="1"/>
              <a:t>pensii</a:t>
            </a:r>
            <a:r>
              <a:rPr lang="en-US" dirty="0"/>
              <a:t> </a:t>
            </a:r>
            <a:r>
              <a:rPr lang="en-US" dirty="0" err="1"/>
              <a:t>în</a:t>
            </a:r>
            <a:r>
              <a:rPr lang="en-US" dirty="0"/>
              <a:t> </a:t>
            </a:r>
            <a:r>
              <a:rPr lang="en-US" dirty="0" err="1"/>
              <a:t>temeiul</a:t>
            </a:r>
            <a:r>
              <a:rPr lang="en-US" dirty="0"/>
              <a:t> art. 144 </a:t>
            </a:r>
            <a:r>
              <a:rPr lang="en-US" dirty="0" err="1"/>
              <a:t>alin</a:t>
            </a:r>
            <a:r>
              <a:rPr lang="en-US" dirty="0"/>
              <a:t>. (1^2)."</a:t>
            </a:r>
            <a:endParaRPr lang="ro-RO" dirty="0"/>
          </a:p>
          <a:p>
            <a:endParaRPr lang="ro-R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67544" y="260648"/>
            <a:ext cx="8229600" cy="1143000"/>
          </a:xfrm>
        </p:spPr>
        <p:txBody>
          <a:bodyPr>
            <a:normAutofit fontScale="90000"/>
          </a:bodyPr>
          <a:lstStyle/>
          <a:p>
            <a:r>
              <a:rPr lang="ro-RO" sz="2200" b="1" dirty="0" smtClean="0"/>
              <a:t/>
            </a:r>
            <a:br>
              <a:rPr lang="ro-RO" sz="2200" b="1" dirty="0" smtClean="0"/>
            </a:br>
            <a:r>
              <a:rPr lang="en-US" sz="2200" b="1" dirty="0" smtClean="0"/>
              <a:t>SECŢIUNEA a 6-a</a:t>
            </a:r>
            <a:r>
              <a:rPr lang="en-US" sz="3100" dirty="0"/>
              <a:t/>
            </a:r>
            <a:br>
              <a:rPr lang="en-US" sz="3100" dirty="0"/>
            </a:br>
            <a:r>
              <a:rPr lang="en-US" sz="3100" b="1" dirty="0" smtClean="0"/>
              <a:t> SEMNALAREA BOLILOR PROFESIONALE</a:t>
            </a:r>
            <a:r>
              <a:rPr lang="en-US" b="1" dirty="0"/>
              <a:t/>
            </a:r>
            <a:br>
              <a:rPr lang="en-US" b="1" dirty="0"/>
            </a:br>
            <a:endParaRPr lang="ro-RO" b="1" dirty="0"/>
          </a:p>
        </p:txBody>
      </p:sp>
      <p:sp>
        <p:nvSpPr>
          <p:cNvPr id="3" name="Substituent conținut 2"/>
          <p:cNvSpPr>
            <a:spLocks noGrp="1"/>
          </p:cNvSpPr>
          <p:nvPr>
            <p:ph idx="1"/>
          </p:nvPr>
        </p:nvSpPr>
        <p:spPr/>
        <p:txBody>
          <a:bodyPr>
            <a:normAutofit/>
          </a:bodyPr>
          <a:lstStyle/>
          <a:p>
            <a:r>
              <a:rPr lang="ro-RO" sz="2000" dirty="0" smtClean="0"/>
              <a:t>Art. </a:t>
            </a:r>
            <a:r>
              <a:rPr lang="en-US" sz="2000" dirty="0" smtClean="0"/>
              <a:t>149</a:t>
            </a:r>
            <a:endParaRPr lang="ro-RO" sz="2000" dirty="0"/>
          </a:p>
          <a:p>
            <a:pPr>
              <a:buNone/>
            </a:pPr>
            <a:r>
              <a:rPr lang="ro-RO" sz="2000" dirty="0" smtClean="0"/>
              <a:t>      </a:t>
            </a:r>
            <a:r>
              <a:rPr lang="ro-RO" sz="2400" dirty="0" smtClean="0"/>
              <a:t>O</a:t>
            </a:r>
            <a:r>
              <a:rPr lang="en-US" sz="2400" dirty="0" smtClean="0"/>
              <a:t>rice </a:t>
            </a:r>
            <a:r>
              <a:rPr lang="en-US" sz="2400" dirty="0" err="1"/>
              <a:t>suspiciune</a:t>
            </a:r>
            <a:r>
              <a:rPr lang="en-US" sz="2400" dirty="0"/>
              <a:t> de </a:t>
            </a:r>
            <a:r>
              <a:rPr lang="en-US" sz="2400" dirty="0" err="1"/>
              <a:t>boală</a:t>
            </a:r>
            <a:r>
              <a:rPr lang="en-US" sz="2400" dirty="0"/>
              <a:t> </a:t>
            </a:r>
            <a:r>
              <a:rPr lang="en-US" sz="2400" dirty="0" err="1"/>
              <a:t>profesională</a:t>
            </a:r>
            <a:r>
              <a:rPr lang="en-US" sz="2400" dirty="0"/>
              <a:t>, </a:t>
            </a:r>
            <a:r>
              <a:rPr lang="en-US" sz="2400" dirty="0" err="1"/>
              <a:t>inclusiv</a:t>
            </a:r>
            <a:r>
              <a:rPr lang="en-US" sz="2400" dirty="0"/>
              <a:t> </a:t>
            </a:r>
            <a:r>
              <a:rPr lang="en-US" sz="2400" dirty="0" err="1"/>
              <a:t>intoxicaţia</a:t>
            </a:r>
            <a:r>
              <a:rPr lang="en-US" sz="2400" dirty="0"/>
              <a:t> </a:t>
            </a:r>
            <a:r>
              <a:rPr lang="en-US" sz="2400" dirty="0" err="1"/>
              <a:t>acută</a:t>
            </a:r>
            <a:r>
              <a:rPr lang="en-US" sz="2400" dirty="0"/>
              <a:t> </a:t>
            </a:r>
            <a:r>
              <a:rPr lang="en-US" sz="2400" dirty="0" err="1"/>
              <a:t>profesională</a:t>
            </a:r>
            <a:r>
              <a:rPr lang="en-US" sz="2400" dirty="0"/>
              <a:t>, se </a:t>
            </a:r>
            <a:r>
              <a:rPr lang="en-US" sz="2400" dirty="0" err="1"/>
              <a:t>va</a:t>
            </a:r>
            <a:r>
              <a:rPr lang="en-US" sz="2400" dirty="0"/>
              <a:t> </a:t>
            </a:r>
            <a:r>
              <a:rPr lang="en-US" sz="2400" dirty="0" err="1"/>
              <a:t>semnala</a:t>
            </a:r>
            <a:r>
              <a:rPr lang="en-US" sz="2400" dirty="0"/>
              <a:t> </a:t>
            </a:r>
            <a:r>
              <a:rPr lang="en-US" sz="2400" dirty="0" err="1"/>
              <a:t>obligatoriu</a:t>
            </a:r>
            <a:r>
              <a:rPr lang="en-US" sz="2400" dirty="0"/>
              <a:t> de </a:t>
            </a:r>
            <a:r>
              <a:rPr lang="en-US" sz="2400" dirty="0" err="1"/>
              <a:t>către</a:t>
            </a:r>
            <a:r>
              <a:rPr lang="en-US" sz="2400" dirty="0"/>
              <a:t> </a:t>
            </a:r>
            <a:r>
              <a:rPr lang="en-US" sz="2400" dirty="0" err="1"/>
              <a:t>toţi</a:t>
            </a:r>
            <a:r>
              <a:rPr lang="en-US" sz="2400" dirty="0"/>
              <a:t> </a:t>
            </a:r>
            <a:r>
              <a:rPr lang="en-US" sz="2400" dirty="0" err="1"/>
              <a:t>medicii</a:t>
            </a:r>
            <a:r>
              <a:rPr lang="en-US" sz="2400" dirty="0"/>
              <a:t>, </a:t>
            </a:r>
            <a:r>
              <a:rPr lang="en-US" sz="2400" dirty="0" err="1"/>
              <a:t>indiferent</a:t>
            </a:r>
            <a:r>
              <a:rPr lang="en-US" sz="2400" dirty="0"/>
              <a:t> de </a:t>
            </a:r>
            <a:r>
              <a:rPr lang="en-US" sz="2400" dirty="0" err="1"/>
              <a:t>specialitate</a:t>
            </a:r>
            <a:r>
              <a:rPr lang="en-US" sz="2400" dirty="0"/>
              <a:t> </a:t>
            </a:r>
            <a:r>
              <a:rPr lang="en-US" sz="2400" dirty="0" err="1"/>
              <a:t>şi</a:t>
            </a:r>
            <a:r>
              <a:rPr lang="en-US" sz="2400" dirty="0"/>
              <a:t> de </a:t>
            </a:r>
            <a:r>
              <a:rPr lang="en-US" sz="2400" dirty="0" err="1"/>
              <a:t>locul</a:t>
            </a:r>
            <a:r>
              <a:rPr lang="en-US" sz="2400" dirty="0"/>
              <a:t> de </a:t>
            </a:r>
            <a:r>
              <a:rPr lang="en-US" sz="2400" dirty="0" err="1"/>
              <a:t>muncă</a:t>
            </a:r>
            <a:r>
              <a:rPr lang="en-US" sz="2400" dirty="0"/>
              <a:t>, cu </a:t>
            </a:r>
            <a:r>
              <a:rPr lang="en-US" sz="2400" dirty="0" err="1"/>
              <a:t>prilejul</a:t>
            </a:r>
            <a:r>
              <a:rPr lang="en-US" sz="2400" dirty="0"/>
              <a:t> </a:t>
            </a:r>
            <a:r>
              <a:rPr lang="en-US" sz="2400" dirty="0" err="1"/>
              <a:t>oricărei</a:t>
            </a:r>
            <a:r>
              <a:rPr lang="en-US" sz="2400" dirty="0"/>
              <a:t> </a:t>
            </a:r>
            <a:r>
              <a:rPr lang="en-US" sz="2400" dirty="0" err="1"/>
              <a:t>prestaţii</a:t>
            </a:r>
            <a:r>
              <a:rPr lang="en-US" sz="2400" dirty="0"/>
              <a:t> </a:t>
            </a:r>
            <a:r>
              <a:rPr lang="en-US" sz="2400" dirty="0" err="1"/>
              <a:t>medicale</a:t>
            </a:r>
            <a:r>
              <a:rPr lang="en-US" sz="2400" dirty="0"/>
              <a:t>, </a:t>
            </a:r>
            <a:r>
              <a:rPr lang="en-US" sz="2400" dirty="0" err="1"/>
              <a:t>prin</a:t>
            </a:r>
            <a:r>
              <a:rPr lang="en-US" sz="2400" dirty="0"/>
              <a:t> </a:t>
            </a:r>
            <a:r>
              <a:rPr lang="en-US" sz="2400" dirty="0" err="1"/>
              <a:t>completarea</a:t>
            </a:r>
            <a:r>
              <a:rPr lang="en-US" sz="2400" dirty="0"/>
              <a:t> </a:t>
            </a:r>
            <a:r>
              <a:rPr lang="en-US" sz="2400" dirty="0" err="1"/>
              <a:t>fişei</a:t>
            </a:r>
            <a:r>
              <a:rPr lang="en-US" sz="2400" dirty="0"/>
              <a:t> de </a:t>
            </a:r>
            <a:r>
              <a:rPr lang="en-US" sz="2400" dirty="0" err="1"/>
              <a:t>semnalare</a:t>
            </a:r>
            <a:r>
              <a:rPr lang="en-US" sz="2400" dirty="0"/>
              <a:t> BP1, </a:t>
            </a:r>
            <a:r>
              <a:rPr lang="en-US" sz="2400" dirty="0" err="1"/>
              <a:t>prevăzută</a:t>
            </a:r>
            <a:r>
              <a:rPr lang="en-US" sz="2400" dirty="0"/>
              <a:t> </a:t>
            </a:r>
            <a:r>
              <a:rPr lang="en-US" sz="2400" dirty="0" err="1"/>
              <a:t>în</a:t>
            </a:r>
            <a:r>
              <a:rPr lang="en-US" sz="2400" dirty="0"/>
              <a:t> </a:t>
            </a:r>
            <a:r>
              <a:rPr lang="en-US" sz="2400" dirty="0" err="1"/>
              <a:t>anexa</a:t>
            </a:r>
            <a:r>
              <a:rPr lang="en-US" sz="2400" dirty="0"/>
              <a:t> nr. 19, conform </a:t>
            </a:r>
            <a:r>
              <a:rPr lang="en-US" sz="2400" dirty="0" err="1"/>
              <a:t>domeniului</a:t>
            </a:r>
            <a:r>
              <a:rPr lang="en-US" sz="2400" dirty="0"/>
              <a:t> de </a:t>
            </a:r>
            <a:r>
              <a:rPr lang="en-US" sz="2400" dirty="0" err="1"/>
              <a:t>competenţă</a:t>
            </a:r>
            <a:r>
              <a:rPr lang="en-US" sz="2400" dirty="0" smtClean="0"/>
              <a:t>.</a:t>
            </a:r>
            <a:endParaRPr lang="ro-RO" sz="2400" dirty="0"/>
          </a:p>
          <a:p>
            <a:r>
              <a:rPr lang="ro-RO" sz="1800" dirty="0" err="1" smtClean="0">
                <a:solidFill>
                  <a:srgbClr val="FF0000"/>
                </a:solidFill>
              </a:rPr>
              <a:t>Art</a:t>
            </a:r>
            <a:r>
              <a:rPr lang="ro-RO" sz="1800" dirty="0" smtClean="0">
                <a:solidFill>
                  <a:srgbClr val="FF0000"/>
                </a:solidFill>
              </a:rPr>
              <a:t> . </a:t>
            </a:r>
            <a:r>
              <a:rPr lang="en-US" sz="1800" dirty="0" smtClean="0">
                <a:solidFill>
                  <a:srgbClr val="FF0000"/>
                </a:solidFill>
              </a:rPr>
              <a:t>149</a:t>
            </a:r>
            <a:r>
              <a:rPr lang="ro-RO" sz="1800" dirty="0" smtClean="0">
                <a:solidFill>
                  <a:srgbClr val="FF0000"/>
                </a:solidFill>
              </a:rPr>
              <a:t> </a:t>
            </a:r>
          </a:p>
          <a:p>
            <a:pPr>
              <a:spcBef>
                <a:spcPts val="0"/>
              </a:spcBef>
              <a:buNone/>
            </a:pPr>
            <a:r>
              <a:rPr lang="ro-RO" sz="1800" dirty="0" smtClean="0">
                <a:solidFill>
                  <a:srgbClr val="FF0000"/>
                </a:solidFill>
              </a:rPr>
              <a:t>     </a:t>
            </a:r>
            <a:r>
              <a:rPr lang="ro-RO" sz="1800" dirty="0" smtClean="0"/>
              <a:t> </a:t>
            </a:r>
            <a:r>
              <a:rPr lang="vi-VN" sz="1800" dirty="0" smtClean="0">
                <a:solidFill>
                  <a:srgbClr val="FF0000"/>
                </a:solidFill>
              </a:rPr>
              <a:t>Orice suspiciune de boală profesională, inclusiv intoxicaţia acută profesională, se va semnala obligatoriu de către toţi medicii, indiferent de specialitate şi locul de muncă, cu prilejul oricărei prestaţii medicale: examene medicale profilactice, consultaţii medicale de specialitate.</a:t>
            </a:r>
          </a:p>
          <a:p>
            <a:pPr>
              <a:buNone/>
            </a:pPr>
            <a:endParaRPr lang="ro-RO" dirty="0"/>
          </a:p>
          <a:p>
            <a:endParaRPr lang="ro-R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340768"/>
            <a:ext cx="8229600" cy="4785395"/>
          </a:xfrm>
        </p:spPr>
        <p:txBody>
          <a:bodyPr>
            <a:normAutofit fontScale="25000" lnSpcReduction="20000"/>
          </a:bodyPr>
          <a:lstStyle/>
          <a:p>
            <a:r>
              <a:rPr lang="en-US" sz="7200" dirty="0"/>
              <a:t>ART. 150</a:t>
            </a:r>
            <a:endParaRPr lang="ro-RO" sz="7200" dirty="0"/>
          </a:p>
          <a:p>
            <a:pPr>
              <a:buNone/>
            </a:pPr>
            <a:r>
              <a:rPr lang="en-US" sz="7200" dirty="0"/>
              <a:t>    (1)  </a:t>
            </a:r>
            <a:r>
              <a:rPr lang="en-US" sz="7200" dirty="0" err="1"/>
              <a:t>Medicul</a:t>
            </a:r>
            <a:r>
              <a:rPr lang="en-US" sz="7200" dirty="0"/>
              <a:t> care </a:t>
            </a:r>
            <a:r>
              <a:rPr lang="en-US" sz="7200" dirty="0" err="1"/>
              <a:t>suspectează</a:t>
            </a:r>
            <a:r>
              <a:rPr lang="en-US" sz="7200" dirty="0"/>
              <a:t> o </a:t>
            </a:r>
            <a:r>
              <a:rPr lang="en-US" sz="7200" dirty="0" err="1"/>
              <a:t>boală</a:t>
            </a:r>
            <a:r>
              <a:rPr lang="en-US" sz="7200" dirty="0"/>
              <a:t> </a:t>
            </a:r>
            <a:r>
              <a:rPr lang="en-US" sz="7200" dirty="0" err="1"/>
              <a:t>profesională</a:t>
            </a:r>
            <a:r>
              <a:rPr lang="en-US" sz="7200" dirty="0"/>
              <a:t> </a:t>
            </a:r>
            <a:r>
              <a:rPr lang="en-US" sz="7200" dirty="0" err="1"/>
              <a:t>sau</a:t>
            </a:r>
            <a:r>
              <a:rPr lang="en-US" sz="7200" dirty="0"/>
              <a:t> o </a:t>
            </a:r>
            <a:r>
              <a:rPr lang="en-US" sz="7200" dirty="0" err="1"/>
              <a:t>intoxicaţie</a:t>
            </a:r>
            <a:r>
              <a:rPr lang="en-US" sz="7200" dirty="0"/>
              <a:t> </a:t>
            </a:r>
            <a:r>
              <a:rPr lang="en-US" sz="7200" dirty="0" err="1"/>
              <a:t>acută</a:t>
            </a:r>
            <a:r>
              <a:rPr lang="en-US" sz="7200" dirty="0"/>
              <a:t> </a:t>
            </a:r>
            <a:r>
              <a:rPr lang="en-US" sz="7200" dirty="0" err="1"/>
              <a:t>profesională</a:t>
            </a:r>
            <a:r>
              <a:rPr lang="en-US" sz="7200" dirty="0"/>
              <a:t> </a:t>
            </a:r>
            <a:r>
              <a:rPr lang="en-US" sz="7200" dirty="0" err="1"/>
              <a:t>trimite</a:t>
            </a:r>
            <a:r>
              <a:rPr lang="en-US" sz="7200" dirty="0"/>
              <a:t> </a:t>
            </a:r>
            <a:r>
              <a:rPr lang="en-US" sz="7200" dirty="0" err="1"/>
              <a:t>bolnavul</a:t>
            </a:r>
            <a:r>
              <a:rPr lang="en-US" sz="7200" dirty="0"/>
              <a:t> cu </a:t>
            </a:r>
            <a:r>
              <a:rPr lang="en-US" sz="7200" dirty="0" err="1"/>
              <a:t>fişa</a:t>
            </a:r>
            <a:r>
              <a:rPr lang="en-US" sz="7200" dirty="0"/>
              <a:t> de </a:t>
            </a:r>
            <a:r>
              <a:rPr lang="en-US" sz="7200" dirty="0" err="1"/>
              <a:t>semnalare</a:t>
            </a:r>
            <a:r>
              <a:rPr lang="en-US" sz="7200" dirty="0"/>
              <a:t> BP1 la </a:t>
            </a:r>
            <a:r>
              <a:rPr lang="en-US" sz="7200" dirty="0" err="1"/>
              <a:t>unitatea</a:t>
            </a:r>
            <a:r>
              <a:rPr lang="en-US" sz="7200" dirty="0"/>
              <a:t> </a:t>
            </a:r>
            <a:r>
              <a:rPr lang="en-US" sz="7200" dirty="0" err="1"/>
              <a:t>sanitară</a:t>
            </a:r>
            <a:r>
              <a:rPr lang="en-US" sz="7200" dirty="0"/>
              <a:t> de </a:t>
            </a:r>
            <a:r>
              <a:rPr lang="en-US" sz="7200" dirty="0" err="1"/>
              <a:t>medicina</a:t>
            </a:r>
            <a:r>
              <a:rPr lang="en-US" sz="7200" dirty="0"/>
              <a:t> </a:t>
            </a:r>
            <a:r>
              <a:rPr lang="en-US" sz="7200" dirty="0" err="1"/>
              <a:t>muncii</a:t>
            </a:r>
            <a:r>
              <a:rPr lang="en-US" sz="7200" dirty="0"/>
              <a:t>, </a:t>
            </a:r>
            <a:r>
              <a:rPr lang="en-US" sz="7200" dirty="0" err="1"/>
              <a:t>respectiv</a:t>
            </a:r>
            <a:r>
              <a:rPr lang="en-US" sz="7200" dirty="0"/>
              <a:t> </a:t>
            </a:r>
            <a:r>
              <a:rPr lang="en-US" sz="7200" dirty="0" err="1"/>
              <a:t>clinica</a:t>
            </a:r>
            <a:r>
              <a:rPr lang="en-US" sz="7200" dirty="0"/>
              <a:t>/</a:t>
            </a:r>
            <a:r>
              <a:rPr lang="en-US" sz="7200" dirty="0" err="1"/>
              <a:t>secţia</a:t>
            </a:r>
            <a:r>
              <a:rPr lang="en-US" sz="7200" dirty="0"/>
              <a:t> de </a:t>
            </a:r>
            <a:r>
              <a:rPr lang="en-US" sz="7200" dirty="0" err="1"/>
              <a:t>medicina</a:t>
            </a:r>
            <a:r>
              <a:rPr lang="en-US" sz="7200" dirty="0"/>
              <a:t> </a:t>
            </a:r>
            <a:r>
              <a:rPr lang="en-US" sz="7200" dirty="0" err="1"/>
              <a:t>muncii</a:t>
            </a:r>
            <a:r>
              <a:rPr lang="en-US" sz="7200" dirty="0"/>
              <a:t> </a:t>
            </a:r>
            <a:r>
              <a:rPr lang="en-US" sz="7200" dirty="0" err="1"/>
              <a:t>sau</a:t>
            </a:r>
            <a:r>
              <a:rPr lang="en-US" sz="7200" dirty="0"/>
              <a:t> </a:t>
            </a:r>
            <a:r>
              <a:rPr lang="en-US" sz="7200" dirty="0" err="1"/>
              <a:t>cabinetul</a:t>
            </a:r>
            <a:r>
              <a:rPr lang="en-US" sz="7200" dirty="0"/>
              <a:t> de </a:t>
            </a:r>
            <a:r>
              <a:rPr lang="en-US" sz="7200" dirty="0" err="1"/>
              <a:t>medicina</a:t>
            </a:r>
            <a:r>
              <a:rPr lang="en-US" sz="7200" dirty="0"/>
              <a:t> </a:t>
            </a:r>
            <a:r>
              <a:rPr lang="en-US" sz="7200" dirty="0" err="1"/>
              <a:t>muncii</a:t>
            </a:r>
            <a:r>
              <a:rPr lang="en-US" sz="7200" dirty="0"/>
              <a:t> din </a:t>
            </a:r>
            <a:r>
              <a:rPr lang="en-US" sz="7200" dirty="0" err="1"/>
              <a:t>structura</a:t>
            </a:r>
            <a:r>
              <a:rPr lang="en-US" sz="7200" dirty="0"/>
              <a:t> </a:t>
            </a:r>
            <a:r>
              <a:rPr lang="en-US" sz="7200" dirty="0" err="1"/>
              <a:t>spitalelor</a:t>
            </a:r>
            <a:r>
              <a:rPr lang="en-US" sz="7200" dirty="0"/>
              <a:t>, </a:t>
            </a:r>
            <a:r>
              <a:rPr lang="en-US" sz="7200" dirty="0" err="1"/>
              <a:t>în</a:t>
            </a:r>
            <a:r>
              <a:rPr lang="en-US" sz="7200" dirty="0"/>
              <a:t> </a:t>
            </a:r>
            <a:r>
              <a:rPr lang="en-US" sz="7200" dirty="0" err="1"/>
              <a:t>vederea</a:t>
            </a:r>
            <a:r>
              <a:rPr lang="en-US" sz="7200" dirty="0"/>
              <a:t> </a:t>
            </a:r>
            <a:r>
              <a:rPr lang="en-US" sz="7200" dirty="0" err="1"/>
              <a:t>stabilirii</a:t>
            </a:r>
            <a:r>
              <a:rPr lang="en-US" sz="7200" dirty="0"/>
              <a:t> </a:t>
            </a:r>
            <a:r>
              <a:rPr lang="en-US" sz="7200" dirty="0" err="1"/>
              <a:t>diagnosticului</a:t>
            </a:r>
            <a:r>
              <a:rPr lang="en-US" sz="7200" dirty="0"/>
              <a:t> de </a:t>
            </a:r>
            <a:r>
              <a:rPr lang="en-US" sz="7200" dirty="0" err="1"/>
              <a:t>boală</a:t>
            </a:r>
            <a:r>
              <a:rPr lang="en-US" sz="7200" dirty="0"/>
              <a:t> </a:t>
            </a:r>
            <a:r>
              <a:rPr lang="en-US" sz="7200" dirty="0" err="1"/>
              <a:t>şi</a:t>
            </a:r>
            <a:r>
              <a:rPr lang="en-US" sz="7200" dirty="0"/>
              <a:t> </a:t>
            </a:r>
            <a:r>
              <a:rPr lang="en-US" sz="7200" dirty="0" err="1"/>
              <a:t>diagnosticului</a:t>
            </a:r>
            <a:r>
              <a:rPr lang="en-US" sz="7200" dirty="0"/>
              <a:t> </a:t>
            </a:r>
            <a:r>
              <a:rPr lang="en-US" sz="7200" dirty="0" err="1"/>
              <a:t>prezumtiv</a:t>
            </a:r>
            <a:r>
              <a:rPr lang="en-US" sz="7200" dirty="0"/>
              <a:t> de </a:t>
            </a:r>
            <a:r>
              <a:rPr lang="en-US" sz="7200" dirty="0" err="1"/>
              <a:t>boală</a:t>
            </a:r>
            <a:r>
              <a:rPr lang="en-US" sz="7200" dirty="0"/>
              <a:t> </a:t>
            </a:r>
            <a:r>
              <a:rPr lang="en-US" sz="7200" dirty="0" err="1"/>
              <a:t>profesională</a:t>
            </a:r>
            <a:r>
              <a:rPr lang="en-US" sz="7200" dirty="0"/>
              <a:t>.</a:t>
            </a:r>
            <a:endParaRPr lang="ro-RO" sz="7200" dirty="0"/>
          </a:p>
          <a:p>
            <a:pPr>
              <a:buNone/>
            </a:pPr>
            <a:r>
              <a:rPr lang="en-US" sz="7200" dirty="0"/>
              <a:t>    (2)  </a:t>
            </a:r>
            <a:r>
              <a:rPr lang="en-US" sz="7200" dirty="0" err="1"/>
              <a:t>Medicul</a:t>
            </a:r>
            <a:r>
              <a:rPr lang="en-US" sz="7200" dirty="0"/>
              <a:t> specialist de </a:t>
            </a:r>
            <a:r>
              <a:rPr lang="en-US" sz="7200" dirty="0" err="1"/>
              <a:t>medicina</a:t>
            </a:r>
            <a:r>
              <a:rPr lang="en-US" sz="7200" dirty="0"/>
              <a:t> </a:t>
            </a:r>
            <a:r>
              <a:rPr lang="en-US" sz="7200" dirty="0" err="1"/>
              <a:t>muncii</a:t>
            </a:r>
            <a:r>
              <a:rPr lang="en-US" sz="7200" dirty="0"/>
              <a:t> din </a:t>
            </a:r>
            <a:r>
              <a:rPr lang="en-US" sz="7200" dirty="0" err="1"/>
              <a:t>clinica</a:t>
            </a:r>
            <a:r>
              <a:rPr lang="en-US" sz="7200" dirty="0"/>
              <a:t>/</a:t>
            </a:r>
            <a:r>
              <a:rPr lang="en-US" sz="7200" dirty="0" err="1"/>
              <a:t>secţia</a:t>
            </a:r>
            <a:r>
              <a:rPr lang="en-US" sz="7200" dirty="0"/>
              <a:t> de </a:t>
            </a:r>
            <a:r>
              <a:rPr lang="en-US" sz="7200" dirty="0" err="1"/>
              <a:t>medicina</a:t>
            </a:r>
            <a:r>
              <a:rPr lang="en-US" sz="7200" dirty="0"/>
              <a:t> </a:t>
            </a:r>
            <a:r>
              <a:rPr lang="en-US" sz="7200" dirty="0" err="1"/>
              <a:t>muncii</a:t>
            </a:r>
            <a:r>
              <a:rPr lang="en-US" sz="7200" dirty="0"/>
              <a:t> </a:t>
            </a:r>
            <a:r>
              <a:rPr lang="en-US" sz="7200" dirty="0" err="1"/>
              <a:t>sau</a:t>
            </a:r>
            <a:r>
              <a:rPr lang="en-US" sz="7200" dirty="0"/>
              <a:t> </a:t>
            </a:r>
            <a:r>
              <a:rPr lang="en-US" sz="7200" dirty="0" err="1"/>
              <a:t>cabinetul</a:t>
            </a:r>
            <a:r>
              <a:rPr lang="en-US" sz="7200" dirty="0"/>
              <a:t> de </a:t>
            </a:r>
            <a:r>
              <a:rPr lang="en-US" sz="7200" dirty="0" err="1"/>
              <a:t>medicina</a:t>
            </a:r>
            <a:r>
              <a:rPr lang="en-US" sz="7200" dirty="0"/>
              <a:t> </a:t>
            </a:r>
            <a:r>
              <a:rPr lang="en-US" sz="7200" dirty="0" err="1"/>
              <a:t>muncii</a:t>
            </a:r>
            <a:r>
              <a:rPr lang="en-US" sz="7200" dirty="0"/>
              <a:t> din </a:t>
            </a:r>
            <a:r>
              <a:rPr lang="en-US" sz="7200" dirty="0" err="1"/>
              <a:t>structura</a:t>
            </a:r>
            <a:r>
              <a:rPr lang="en-US" sz="7200" dirty="0"/>
              <a:t> </a:t>
            </a:r>
            <a:r>
              <a:rPr lang="en-US" sz="7200" dirty="0" err="1"/>
              <a:t>spitalelor</a:t>
            </a:r>
            <a:r>
              <a:rPr lang="en-US" sz="7200" dirty="0"/>
              <a:t> </a:t>
            </a:r>
            <a:r>
              <a:rPr lang="en-US" sz="7200" dirty="0" err="1"/>
              <a:t>stabileşte</a:t>
            </a:r>
            <a:r>
              <a:rPr lang="en-US" sz="7200" dirty="0"/>
              <a:t> </a:t>
            </a:r>
            <a:r>
              <a:rPr lang="en-US" sz="7200" dirty="0" err="1"/>
              <a:t>diagnosticul</a:t>
            </a:r>
            <a:r>
              <a:rPr lang="en-US" sz="7200" dirty="0"/>
              <a:t> </a:t>
            </a:r>
            <a:r>
              <a:rPr lang="en-US" sz="7200" dirty="0" err="1"/>
              <a:t>prezumtiv</a:t>
            </a:r>
            <a:r>
              <a:rPr lang="en-US" sz="7200" dirty="0"/>
              <a:t> de </a:t>
            </a:r>
            <a:r>
              <a:rPr lang="en-US" sz="7200" dirty="0" err="1"/>
              <a:t>boală</a:t>
            </a:r>
            <a:r>
              <a:rPr lang="en-US" sz="7200" dirty="0"/>
              <a:t> </a:t>
            </a:r>
            <a:r>
              <a:rPr lang="en-US" sz="7200" dirty="0" err="1"/>
              <a:t>profesională</a:t>
            </a:r>
            <a:r>
              <a:rPr lang="en-US" sz="7200" dirty="0"/>
              <a:t> </a:t>
            </a:r>
            <a:r>
              <a:rPr lang="en-US" sz="7200" dirty="0" err="1"/>
              <a:t>în</a:t>
            </a:r>
            <a:r>
              <a:rPr lang="en-US" sz="7200" dirty="0"/>
              <a:t> </a:t>
            </a:r>
            <a:r>
              <a:rPr lang="en-US" sz="7200" dirty="0" err="1"/>
              <a:t>baza</a:t>
            </a:r>
            <a:r>
              <a:rPr lang="en-US" sz="7200" dirty="0"/>
              <a:t> </a:t>
            </a:r>
            <a:r>
              <a:rPr lang="en-US" sz="7200" dirty="0" err="1"/>
              <a:t>documentelor</a:t>
            </a:r>
            <a:r>
              <a:rPr lang="en-US" sz="7200" dirty="0"/>
              <a:t> care </a:t>
            </a:r>
            <a:r>
              <a:rPr lang="en-US" sz="7200" dirty="0" err="1"/>
              <a:t>atestă</a:t>
            </a:r>
            <a:r>
              <a:rPr lang="en-US" sz="7200" dirty="0"/>
              <a:t> </a:t>
            </a:r>
            <a:r>
              <a:rPr lang="en-US" sz="7200" dirty="0" err="1"/>
              <a:t>expunerea</a:t>
            </a:r>
            <a:r>
              <a:rPr lang="en-US" sz="7200" dirty="0"/>
              <a:t> </a:t>
            </a:r>
            <a:r>
              <a:rPr lang="en-US" sz="7200" dirty="0" err="1"/>
              <a:t>profesională</a:t>
            </a:r>
            <a:r>
              <a:rPr lang="en-US" sz="7200" dirty="0"/>
              <a:t> </a:t>
            </a:r>
            <a:r>
              <a:rPr lang="en-US" sz="7200" dirty="0" err="1"/>
              <a:t>şi</a:t>
            </a:r>
            <a:r>
              <a:rPr lang="en-US" sz="7200" dirty="0"/>
              <a:t> </a:t>
            </a:r>
            <a:r>
              <a:rPr lang="en-US" sz="7200" dirty="0" err="1"/>
              <a:t>completează</a:t>
            </a:r>
            <a:r>
              <a:rPr lang="en-US" sz="7200" dirty="0"/>
              <a:t> </a:t>
            </a:r>
            <a:r>
              <a:rPr lang="en-US" sz="7200" dirty="0" err="1"/>
              <a:t>fişa</a:t>
            </a:r>
            <a:r>
              <a:rPr lang="en-US" sz="7200" dirty="0"/>
              <a:t> de </a:t>
            </a:r>
            <a:r>
              <a:rPr lang="en-US" sz="7200" dirty="0" err="1"/>
              <a:t>semnalare</a:t>
            </a:r>
            <a:r>
              <a:rPr lang="en-US" sz="7200" dirty="0"/>
              <a:t> BP1, conform </a:t>
            </a:r>
            <a:r>
              <a:rPr lang="en-US" sz="7200" dirty="0" err="1"/>
              <a:t>domeniului</a:t>
            </a:r>
            <a:r>
              <a:rPr lang="en-US" sz="7200" dirty="0"/>
              <a:t> de </a:t>
            </a:r>
            <a:r>
              <a:rPr lang="en-US" sz="7200" dirty="0" err="1"/>
              <a:t>competenţă</a:t>
            </a:r>
            <a:r>
              <a:rPr lang="en-US" sz="7200" dirty="0"/>
              <a:t>.</a:t>
            </a:r>
            <a:endParaRPr lang="ro-RO" sz="7200" dirty="0"/>
          </a:p>
          <a:p>
            <a:pPr>
              <a:buNone/>
            </a:pPr>
            <a:r>
              <a:rPr lang="en-US" sz="7200" dirty="0"/>
              <a:t>    (3)  </a:t>
            </a:r>
            <a:r>
              <a:rPr lang="en-US" sz="7200" dirty="0" err="1"/>
              <a:t>Boala</a:t>
            </a:r>
            <a:r>
              <a:rPr lang="en-US" sz="7200" dirty="0"/>
              <a:t> </a:t>
            </a:r>
            <a:r>
              <a:rPr lang="en-US" sz="7200" dirty="0" err="1"/>
              <a:t>profesională</a:t>
            </a:r>
            <a:r>
              <a:rPr lang="en-US" sz="7200" dirty="0"/>
              <a:t> </a:t>
            </a:r>
            <a:r>
              <a:rPr lang="en-US" sz="7200" dirty="0" err="1"/>
              <a:t>şi</a:t>
            </a:r>
            <a:r>
              <a:rPr lang="en-US" sz="7200" dirty="0"/>
              <a:t> </a:t>
            </a:r>
            <a:r>
              <a:rPr lang="en-US" sz="7200" dirty="0" err="1"/>
              <a:t>factorii</a:t>
            </a:r>
            <a:r>
              <a:rPr lang="en-US" sz="7200" dirty="0"/>
              <a:t> de </a:t>
            </a:r>
            <a:r>
              <a:rPr lang="en-US" sz="7200" dirty="0" err="1"/>
              <a:t>risc</a:t>
            </a:r>
            <a:r>
              <a:rPr lang="en-US" sz="7200" dirty="0"/>
              <a:t> </a:t>
            </a:r>
            <a:r>
              <a:rPr lang="en-US" sz="7200" dirty="0" err="1"/>
              <a:t>profesional</a:t>
            </a:r>
            <a:r>
              <a:rPr lang="en-US" sz="7200" dirty="0"/>
              <a:t> </a:t>
            </a:r>
            <a:r>
              <a:rPr lang="en-US" sz="7200" dirty="0" err="1"/>
              <a:t>sunt</a:t>
            </a:r>
            <a:r>
              <a:rPr lang="en-US" sz="7200" dirty="0"/>
              <a:t> </a:t>
            </a:r>
            <a:r>
              <a:rPr lang="en-US" sz="7200" dirty="0" err="1"/>
              <a:t>prezentaţi</a:t>
            </a:r>
            <a:r>
              <a:rPr lang="en-US" sz="7200" dirty="0"/>
              <a:t> </a:t>
            </a:r>
            <a:r>
              <a:rPr lang="en-US" sz="7200" dirty="0" err="1"/>
              <a:t>în</a:t>
            </a:r>
            <a:r>
              <a:rPr lang="en-US" sz="7200" dirty="0"/>
              <a:t> </a:t>
            </a:r>
            <a:r>
              <a:rPr lang="en-US" sz="7200" dirty="0" err="1"/>
              <a:t>Tabelul</a:t>
            </a:r>
            <a:r>
              <a:rPr lang="en-US" sz="7200" dirty="0"/>
              <a:t> cu </a:t>
            </a:r>
            <a:r>
              <a:rPr lang="en-US" sz="7200" dirty="0" err="1"/>
              <a:t>bolile</a:t>
            </a:r>
            <a:r>
              <a:rPr lang="en-US" sz="7200" dirty="0"/>
              <a:t> </a:t>
            </a:r>
            <a:r>
              <a:rPr lang="en-US" sz="7200" dirty="0" err="1"/>
              <a:t>profesionale</a:t>
            </a:r>
            <a:r>
              <a:rPr lang="en-US" sz="7200" dirty="0"/>
              <a:t> cu </a:t>
            </a:r>
            <a:r>
              <a:rPr lang="en-US" sz="7200" dirty="0" err="1"/>
              <a:t>declarare</a:t>
            </a:r>
            <a:r>
              <a:rPr lang="en-US" sz="7200" dirty="0"/>
              <a:t> </a:t>
            </a:r>
            <a:r>
              <a:rPr lang="en-US" sz="7200" dirty="0" err="1"/>
              <a:t>obligatorie</a:t>
            </a:r>
            <a:r>
              <a:rPr lang="en-US" sz="7200" dirty="0"/>
              <a:t>, </a:t>
            </a:r>
            <a:r>
              <a:rPr lang="en-US" sz="7200" dirty="0" err="1"/>
              <a:t>prevăzut</a:t>
            </a:r>
            <a:r>
              <a:rPr lang="en-US" sz="7200" dirty="0"/>
              <a:t> </a:t>
            </a:r>
            <a:r>
              <a:rPr lang="en-US" sz="7200" dirty="0" err="1"/>
              <a:t>în</a:t>
            </a:r>
            <a:r>
              <a:rPr lang="en-US" sz="7200" dirty="0"/>
              <a:t> </a:t>
            </a:r>
            <a:r>
              <a:rPr lang="en-US" sz="7200" dirty="0" err="1"/>
              <a:t>anexa</a:t>
            </a:r>
            <a:r>
              <a:rPr lang="en-US" sz="7200" dirty="0"/>
              <a:t> nr. 22.</a:t>
            </a:r>
            <a:endParaRPr lang="ro-RO" sz="7200" dirty="0"/>
          </a:p>
          <a:p>
            <a:pPr>
              <a:buNone/>
            </a:pPr>
            <a:r>
              <a:rPr lang="en-US" sz="7200" dirty="0"/>
              <a:t>    (4)  </a:t>
            </a:r>
            <a:r>
              <a:rPr lang="en-US" sz="7200" dirty="0" err="1"/>
              <a:t>În</a:t>
            </a:r>
            <a:r>
              <a:rPr lang="en-US" sz="7200" dirty="0"/>
              <a:t> </a:t>
            </a:r>
            <a:r>
              <a:rPr lang="en-US" sz="7200" dirty="0" err="1"/>
              <a:t>situaţia</a:t>
            </a:r>
            <a:r>
              <a:rPr lang="en-US" sz="7200" dirty="0"/>
              <a:t> </a:t>
            </a:r>
            <a:r>
              <a:rPr lang="en-US" sz="7200" dirty="0" err="1"/>
              <a:t>în</a:t>
            </a:r>
            <a:r>
              <a:rPr lang="en-US" sz="7200" dirty="0"/>
              <a:t> care </a:t>
            </a:r>
            <a:r>
              <a:rPr lang="en-US" sz="7200" dirty="0" err="1"/>
              <a:t>pentru</a:t>
            </a:r>
            <a:r>
              <a:rPr lang="en-US" sz="7200" dirty="0"/>
              <a:t> </a:t>
            </a:r>
            <a:r>
              <a:rPr lang="en-US" sz="7200" dirty="0" err="1"/>
              <a:t>acelaşi</a:t>
            </a:r>
            <a:r>
              <a:rPr lang="en-US" sz="7200" dirty="0"/>
              <a:t> </a:t>
            </a:r>
            <a:r>
              <a:rPr lang="en-US" sz="7200" dirty="0" err="1"/>
              <a:t>bolnav</a:t>
            </a:r>
            <a:r>
              <a:rPr lang="en-US" sz="7200" dirty="0"/>
              <a:t> </a:t>
            </a:r>
            <a:r>
              <a:rPr lang="en-US" sz="7200" dirty="0" err="1"/>
              <a:t>sunt</a:t>
            </a:r>
            <a:r>
              <a:rPr lang="en-US" sz="7200" dirty="0"/>
              <a:t> formulate </a:t>
            </a:r>
            <a:r>
              <a:rPr lang="en-US" sz="7200" dirty="0" err="1"/>
              <a:t>mai</a:t>
            </a:r>
            <a:r>
              <a:rPr lang="en-US" sz="7200" dirty="0"/>
              <a:t> </a:t>
            </a:r>
            <a:r>
              <a:rPr lang="en-US" sz="7200" dirty="0" err="1"/>
              <a:t>multe</a:t>
            </a:r>
            <a:r>
              <a:rPr lang="en-US" sz="7200" dirty="0"/>
              <a:t> </a:t>
            </a:r>
            <a:r>
              <a:rPr lang="en-US" sz="7200" dirty="0" err="1"/>
              <a:t>diagnostice</a:t>
            </a:r>
            <a:r>
              <a:rPr lang="en-US" sz="7200" dirty="0"/>
              <a:t> </a:t>
            </a:r>
            <a:r>
              <a:rPr lang="en-US" sz="7200" dirty="0" err="1"/>
              <a:t>prezumtive</a:t>
            </a:r>
            <a:r>
              <a:rPr lang="en-US" sz="7200" dirty="0"/>
              <a:t> de </a:t>
            </a:r>
            <a:r>
              <a:rPr lang="en-US" sz="7200" dirty="0" err="1"/>
              <a:t>boală</a:t>
            </a:r>
            <a:r>
              <a:rPr lang="en-US" sz="7200" dirty="0"/>
              <a:t> </a:t>
            </a:r>
            <a:r>
              <a:rPr lang="en-US" sz="7200" dirty="0" err="1"/>
              <a:t>profesională</a:t>
            </a:r>
            <a:r>
              <a:rPr lang="en-US" sz="7200" dirty="0"/>
              <a:t>, </a:t>
            </a:r>
            <a:r>
              <a:rPr lang="en-US" sz="7200" dirty="0" err="1"/>
              <a:t>pentru</a:t>
            </a:r>
            <a:r>
              <a:rPr lang="en-US" sz="7200" dirty="0"/>
              <a:t> </a:t>
            </a:r>
            <a:r>
              <a:rPr lang="en-US" sz="7200" dirty="0" err="1"/>
              <a:t>fiecare</a:t>
            </a:r>
            <a:r>
              <a:rPr lang="en-US" sz="7200" dirty="0"/>
              <a:t> diagnostic de </a:t>
            </a:r>
            <a:r>
              <a:rPr lang="en-US" sz="7200" dirty="0" err="1"/>
              <a:t>boală</a:t>
            </a:r>
            <a:r>
              <a:rPr lang="en-US" sz="7200" dirty="0"/>
              <a:t> </a:t>
            </a:r>
            <a:r>
              <a:rPr lang="en-US" sz="7200" dirty="0" err="1"/>
              <a:t>profesională</a:t>
            </a:r>
            <a:r>
              <a:rPr lang="en-US" sz="7200" dirty="0"/>
              <a:t> se </a:t>
            </a:r>
            <a:r>
              <a:rPr lang="en-US" sz="7200" dirty="0" err="1"/>
              <a:t>va</a:t>
            </a:r>
            <a:r>
              <a:rPr lang="en-US" sz="7200" dirty="0"/>
              <a:t> </a:t>
            </a:r>
            <a:r>
              <a:rPr lang="en-US" sz="7200" dirty="0" err="1"/>
              <a:t>elibera</a:t>
            </a:r>
            <a:r>
              <a:rPr lang="en-US" sz="7200" dirty="0"/>
              <a:t> </a:t>
            </a:r>
            <a:r>
              <a:rPr lang="en-US" sz="7200" dirty="0" err="1"/>
              <a:t>câte</a:t>
            </a:r>
            <a:r>
              <a:rPr lang="en-US" sz="7200" dirty="0"/>
              <a:t> o </a:t>
            </a:r>
            <a:r>
              <a:rPr lang="en-US" sz="7200" dirty="0" err="1"/>
              <a:t>fişă</a:t>
            </a:r>
            <a:r>
              <a:rPr lang="en-US" sz="7200" dirty="0"/>
              <a:t> de </a:t>
            </a:r>
            <a:r>
              <a:rPr lang="en-US" sz="7200" dirty="0" err="1"/>
              <a:t>semnalare</a:t>
            </a:r>
            <a:r>
              <a:rPr lang="en-US" sz="7200" dirty="0"/>
              <a:t> BP1</a:t>
            </a:r>
            <a:r>
              <a:rPr lang="en-US" sz="7200" dirty="0" smtClean="0"/>
              <a:t>.“</a:t>
            </a:r>
            <a:endParaRPr lang="ro-RO" sz="7200" dirty="0" smtClean="0"/>
          </a:p>
          <a:p>
            <a:pPr>
              <a:buNone/>
            </a:pPr>
            <a:endParaRPr lang="ro-RO" sz="2400" dirty="0" smtClean="0">
              <a:solidFill>
                <a:srgbClr val="FF0000"/>
              </a:solidFill>
            </a:endParaRPr>
          </a:p>
          <a:p>
            <a:pPr>
              <a:buNone/>
            </a:pPr>
            <a:endParaRPr lang="ro-RO" sz="2400" dirty="0" smtClean="0">
              <a:solidFill>
                <a:srgbClr val="FF0000"/>
              </a:solidFill>
            </a:endParaRPr>
          </a:p>
          <a:p>
            <a:r>
              <a:rPr lang="en-US" sz="4800" dirty="0" smtClean="0">
                <a:solidFill>
                  <a:srgbClr val="FF0000"/>
                </a:solidFill>
              </a:rPr>
              <a:t>ART. 150</a:t>
            </a:r>
          </a:p>
          <a:p>
            <a:pPr>
              <a:buNone/>
            </a:pPr>
            <a:r>
              <a:rPr lang="ro-RO" sz="4800" dirty="0" smtClean="0">
                <a:solidFill>
                  <a:srgbClr val="FF0000"/>
                </a:solidFill>
              </a:rPr>
              <a:t>         </a:t>
            </a:r>
            <a:r>
              <a:rPr lang="vi-VN" sz="4800" dirty="0" smtClean="0">
                <a:solidFill>
                  <a:srgbClr val="FF0000"/>
                </a:solidFill>
              </a:rPr>
              <a:t>Medicul care suspectează o boală profesională sau o intoxicaţie acută profesională completează fişa de semnalare BP1, prevăzută în anexa nr. 19, şi trimite bolnavul cu această fişă la unitatea sanitară de medicina muncii, respectiv clinica de boli profesionale sau cabinetul de medicina muncii din structura spitalelor, în vederea precizării diagnosticului de boală profesională ori de intoxicaţie acută profesională.</a:t>
            </a:r>
          </a:p>
          <a:p>
            <a:endParaRPr lang="en-US" sz="2400" dirty="0" smtClean="0"/>
          </a:p>
          <a:p>
            <a:pPr>
              <a:buNone/>
            </a:pPr>
            <a:endParaRPr lang="ro-RO" sz="2600" dirty="0"/>
          </a:p>
          <a:p>
            <a:pPr>
              <a:buNone/>
            </a:pPr>
            <a:endParaRPr lang="ro-RO" dirty="0"/>
          </a:p>
        </p:txBody>
      </p:sp>
      <p:sp>
        <p:nvSpPr>
          <p:cNvPr id="4" name="Titlu 1"/>
          <p:cNvSpPr>
            <a:spLocks noGrp="1"/>
          </p:cNvSpPr>
          <p:nvPr>
            <p:ph type="title"/>
          </p:nvPr>
        </p:nvSpPr>
        <p:spPr>
          <a:xfrm>
            <a:off x="457200" y="274638"/>
            <a:ext cx="8229600" cy="778098"/>
          </a:xfrm>
        </p:spPr>
        <p:txBody>
          <a:bodyPr>
            <a:normAutofit fontScale="90000"/>
          </a:bodyPr>
          <a:lstStyle/>
          <a:p>
            <a:r>
              <a:rPr lang="ro-RO" sz="2200" b="1" dirty="0" smtClean="0"/>
              <a:t/>
            </a:r>
            <a:br>
              <a:rPr lang="ro-RO" sz="2200" b="1" dirty="0" smtClean="0"/>
            </a:br>
            <a:r>
              <a:rPr lang="en-US" sz="2200" b="1" dirty="0" smtClean="0"/>
              <a:t>SECŢIUNEA a 6-a</a:t>
            </a:r>
            <a:r>
              <a:rPr lang="en-US" sz="3100" dirty="0"/>
              <a:t/>
            </a:r>
            <a:br>
              <a:rPr lang="en-US" sz="3100" dirty="0"/>
            </a:br>
            <a:r>
              <a:rPr lang="en-US" sz="3100" b="1" dirty="0" smtClean="0"/>
              <a:t> SEMNALAREA BOLILOR PROFESIONALE</a:t>
            </a:r>
            <a:r>
              <a:rPr lang="en-US" b="1" dirty="0"/>
              <a:t/>
            </a:r>
            <a:br>
              <a:rPr lang="en-US" b="1" dirty="0"/>
            </a:br>
            <a:endParaRPr lang="ro-RO"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268760"/>
            <a:ext cx="8229600" cy="4857403"/>
          </a:xfrm>
        </p:spPr>
        <p:txBody>
          <a:bodyPr>
            <a:normAutofit fontScale="55000" lnSpcReduction="20000"/>
          </a:bodyPr>
          <a:lstStyle/>
          <a:p>
            <a:r>
              <a:rPr lang="en-US" dirty="0"/>
              <a:t> </a:t>
            </a:r>
            <a:r>
              <a:rPr lang="en-US" dirty="0" smtClean="0"/>
              <a:t>Art. </a:t>
            </a:r>
            <a:r>
              <a:rPr lang="en-US" dirty="0"/>
              <a:t>151</a:t>
            </a:r>
            <a:endParaRPr lang="ro-RO" dirty="0"/>
          </a:p>
          <a:p>
            <a:pPr>
              <a:buNone/>
            </a:pPr>
            <a:r>
              <a:rPr lang="en-US" dirty="0"/>
              <a:t>    </a:t>
            </a:r>
            <a:r>
              <a:rPr lang="ro-RO" dirty="0" smtClean="0"/>
              <a:t>   </a:t>
            </a:r>
            <a:r>
              <a:rPr lang="en-US" dirty="0" err="1" smtClean="0"/>
              <a:t>După</a:t>
            </a:r>
            <a:r>
              <a:rPr lang="en-US" dirty="0" smtClean="0"/>
              <a:t> </a:t>
            </a:r>
            <a:r>
              <a:rPr lang="en-US" dirty="0" err="1"/>
              <a:t>primirea</a:t>
            </a:r>
            <a:r>
              <a:rPr lang="en-US" dirty="0"/>
              <a:t> </a:t>
            </a:r>
            <a:r>
              <a:rPr lang="en-US" dirty="0" err="1"/>
              <a:t>fişei</a:t>
            </a:r>
            <a:r>
              <a:rPr lang="en-US" dirty="0"/>
              <a:t> de </a:t>
            </a:r>
            <a:r>
              <a:rPr lang="en-US" dirty="0" err="1"/>
              <a:t>semnalare</a:t>
            </a:r>
            <a:r>
              <a:rPr lang="en-US" dirty="0"/>
              <a:t> BP1, </a:t>
            </a:r>
            <a:r>
              <a:rPr lang="en-US" dirty="0" err="1"/>
              <a:t>transmisă</a:t>
            </a:r>
            <a:r>
              <a:rPr lang="en-US" dirty="0"/>
              <a:t> de </a:t>
            </a:r>
            <a:r>
              <a:rPr lang="en-US" dirty="0" err="1"/>
              <a:t>către</a:t>
            </a:r>
            <a:r>
              <a:rPr lang="en-US" dirty="0"/>
              <a:t> </a:t>
            </a:r>
            <a:r>
              <a:rPr lang="en-US" dirty="0" err="1"/>
              <a:t>medicii</a:t>
            </a:r>
            <a:r>
              <a:rPr lang="en-US" dirty="0"/>
              <a:t> </a:t>
            </a:r>
            <a:r>
              <a:rPr lang="en-US" dirty="0" err="1"/>
              <a:t>prevăzuţi</a:t>
            </a:r>
            <a:r>
              <a:rPr lang="en-US" dirty="0"/>
              <a:t> la art. 150 </a:t>
            </a:r>
            <a:r>
              <a:rPr lang="en-US" dirty="0" err="1"/>
              <a:t>alin</a:t>
            </a:r>
            <a:r>
              <a:rPr lang="en-US" dirty="0"/>
              <a:t>. (2), </a:t>
            </a:r>
            <a:r>
              <a:rPr lang="en-US" dirty="0" err="1"/>
              <a:t>medicul</a:t>
            </a:r>
            <a:r>
              <a:rPr lang="en-US" dirty="0"/>
              <a:t> specialist de </a:t>
            </a:r>
            <a:r>
              <a:rPr lang="en-US" dirty="0" err="1"/>
              <a:t>medicina</a:t>
            </a:r>
            <a:r>
              <a:rPr lang="en-US" dirty="0"/>
              <a:t> </a:t>
            </a:r>
            <a:r>
              <a:rPr lang="en-US" dirty="0" err="1"/>
              <a:t>muncii</a:t>
            </a:r>
            <a:r>
              <a:rPr lang="en-US" dirty="0"/>
              <a:t> din </a:t>
            </a:r>
            <a:r>
              <a:rPr lang="en-US" dirty="0" err="1"/>
              <a:t>cadrul</a:t>
            </a:r>
            <a:r>
              <a:rPr lang="en-US" dirty="0"/>
              <a:t> </a:t>
            </a:r>
            <a:r>
              <a:rPr lang="en-US" dirty="0" err="1"/>
              <a:t>direcţiei</a:t>
            </a:r>
            <a:r>
              <a:rPr lang="en-US" dirty="0"/>
              <a:t> de </a:t>
            </a:r>
            <a:r>
              <a:rPr lang="en-US" dirty="0" err="1"/>
              <a:t>sănătate</a:t>
            </a:r>
            <a:r>
              <a:rPr lang="en-US" dirty="0"/>
              <a:t> </a:t>
            </a:r>
            <a:r>
              <a:rPr lang="en-US" dirty="0" err="1"/>
              <a:t>publică</a:t>
            </a:r>
            <a:r>
              <a:rPr lang="en-US" dirty="0"/>
              <a:t> </a:t>
            </a:r>
            <a:r>
              <a:rPr lang="en-US" dirty="0" err="1"/>
              <a:t>judeţene</a:t>
            </a:r>
            <a:r>
              <a:rPr lang="en-US" dirty="0"/>
              <a:t> </a:t>
            </a:r>
            <a:r>
              <a:rPr lang="en-US" dirty="0" err="1"/>
              <a:t>sau</a:t>
            </a:r>
            <a:r>
              <a:rPr lang="en-US" dirty="0"/>
              <a:t> a </a:t>
            </a:r>
            <a:r>
              <a:rPr lang="en-US" dirty="0" err="1"/>
              <a:t>municipiului</a:t>
            </a:r>
            <a:r>
              <a:rPr lang="en-US" dirty="0"/>
              <a:t> </a:t>
            </a:r>
            <a:r>
              <a:rPr lang="en-US" dirty="0" err="1"/>
              <a:t>Bucureşti</a:t>
            </a:r>
            <a:r>
              <a:rPr lang="en-US" dirty="0"/>
              <a:t> </a:t>
            </a:r>
            <a:r>
              <a:rPr lang="en-US" dirty="0" err="1"/>
              <a:t>cercetează</a:t>
            </a:r>
            <a:r>
              <a:rPr lang="en-US" dirty="0"/>
              <a:t> </a:t>
            </a:r>
            <a:r>
              <a:rPr lang="en-US" dirty="0" err="1"/>
              <a:t>în</a:t>
            </a:r>
            <a:r>
              <a:rPr lang="en-US" dirty="0"/>
              <a:t> </a:t>
            </a:r>
            <a:r>
              <a:rPr lang="en-US" dirty="0" err="1"/>
              <a:t>termen</a:t>
            </a:r>
            <a:r>
              <a:rPr lang="en-US" dirty="0"/>
              <a:t> de 30 de </a:t>
            </a:r>
            <a:r>
              <a:rPr lang="en-US" dirty="0" err="1"/>
              <a:t>zile</a:t>
            </a:r>
            <a:r>
              <a:rPr lang="en-US" dirty="0"/>
              <a:t>, </a:t>
            </a:r>
            <a:r>
              <a:rPr lang="en-US" dirty="0" err="1"/>
              <a:t>având</a:t>
            </a:r>
            <a:r>
              <a:rPr lang="en-US" dirty="0"/>
              <a:t> </a:t>
            </a:r>
            <a:r>
              <a:rPr lang="en-US" dirty="0" err="1"/>
              <a:t>în</a:t>
            </a:r>
            <a:r>
              <a:rPr lang="en-US" dirty="0"/>
              <a:t> </a:t>
            </a:r>
            <a:r>
              <a:rPr lang="en-US" dirty="0" err="1"/>
              <a:t>vedere</a:t>
            </a:r>
            <a:r>
              <a:rPr lang="en-US" dirty="0"/>
              <a:t> </a:t>
            </a:r>
            <a:r>
              <a:rPr lang="en-US" dirty="0" err="1"/>
              <a:t>ruta</a:t>
            </a:r>
            <a:r>
              <a:rPr lang="en-US" dirty="0"/>
              <a:t> </a:t>
            </a:r>
            <a:r>
              <a:rPr lang="en-US" dirty="0" err="1"/>
              <a:t>profesională</a:t>
            </a:r>
            <a:r>
              <a:rPr lang="en-US" dirty="0"/>
              <a:t>, </a:t>
            </a:r>
            <a:r>
              <a:rPr lang="en-US" dirty="0" err="1"/>
              <a:t>cauzele</a:t>
            </a:r>
            <a:r>
              <a:rPr lang="en-US" dirty="0"/>
              <a:t> </a:t>
            </a:r>
            <a:r>
              <a:rPr lang="en-US" dirty="0" err="1"/>
              <a:t>îmbolnăvirii</a:t>
            </a:r>
            <a:r>
              <a:rPr lang="en-US" dirty="0"/>
              <a:t> </a:t>
            </a:r>
            <a:r>
              <a:rPr lang="en-US" dirty="0" err="1"/>
              <a:t>profesionale</a:t>
            </a:r>
            <a:r>
              <a:rPr lang="en-US" dirty="0" smtClean="0"/>
              <a:t>.</a:t>
            </a:r>
            <a:endParaRPr lang="ro-RO" dirty="0" smtClean="0"/>
          </a:p>
          <a:p>
            <a:r>
              <a:rPr lang="en-US" sz="2500" dirty="0" smtClean="0">
                <a:solidFill>
                  <a:srgbClr val="FF0000"/>
                </a:solidFill>
                <a:latin typeface="Arial" pitchFamily="34" charset="0"/>
                <a:cs typeface="Arial" pitchFamily="34" charset="0"/>
              </a:rPr>
              <a:t>ART. 151</a:t>
            </a:r>
          </a:p>
          <a:p>
            <a:pPr>
              <a:buNone/>
            </a:pPr>
            <a:r>
              <a:rPr lang="ro-RO" sz="2500" dirty="0" smtClean="0">
                <a:solidFill>
                  <a:srgbClr val="FF0000"/>
                </a:solidFill>
                <a:latin typeface="Arial" pitchFamily="34" charset="0"/>
                <a:cs typeface="Arial" pitchFamily="34" charset="0"/>
              </a:rPr>
              <a:t>         </a:t>
            </a:r>
            <a:r>
              <a:rPr lang="vi-VN" sz="2500" dirty="0" smtClean="0">
                <a:solidFill>
                  <a:srgbClr val="FF0000"/>
                </a:solidFill>
                <a:latin typeface="Arial" pitchFamily="34" charset="0"/>
                <a:cs typeface="Arial" pitchFamily="34" charset="0"/>
              </a:rPr>
              <a:t>După primirea fişei de semnalare BP1, medicul specialist de medicina muncii din cadrul direcţiei de sănătate publică judeţene sau a municipiului Bucureşti cercetează în termen de 7 zile, având în vedere ruta profesională, cauzele îmbolnăvirii profe</a:t>
            </a:r>
            <a:r>
              <a:rPr lang="en-US" sz="2500" dirty="0" err="1" smtClean="0">
                <a:solidFill>
                  <a:srgbClr val="FF0000"/>
                </a:solidFill>
                <a:latin typeface="Arial" pitchFamily="34" charset="0"/>
                <a:cs typeface="Arial" pitchFamily="34" charset="0"/>
              </a:rPr>
              <a:t>sionale</a:t>
            </a:r>
            <a:endParaRPr lang="ro-RO" sz="2500" dirty="0">
              <a:solidFill>
                <a:srgbClr val="FF0000"/>
              </a:solidFill>
              <a:latin typeface="Arial" pitchFamily="34" charset="0"/>
              <a:cs typeface="Arial" pitchFamily="34" charset="0"/>
            </a:endParaRPr>
          </a:p>
          <a:p>
            <a:r>
              <a:rPr lang="ro-RO" dirty="0" smtClean="0"/>
              <a:t>Art</a:t>
            </a:r>
            <a:r>
              <a:rPr lang="ro-RO" dirty="0"/>
              <a:t>.</a:t>
            </a:r>
            <a:r>
              <a:rPr lang="ro-RO" dirty="0" smtClean="0"/>
              <a:t> </a:t>
            </a:r>
            <a:r>
              <a:rPr lang="en-US" dirty="0" smtClean="0"/>
              <a:t> 154</a:t>
            </a:r>
            <a:endParaRPr lang="ro-RO" dirty="0"/>
          </a:p>
          <a:p>
            <a:pPr>
              <a:buNone/>
            </a:pPr>
            <a:r>
              <a:rPr lang="en-US" dirty="0"/>
              <a:t>   </a:t>
            </a:r>
            <a:r>
              <a:rPr lang="ro-RO" dirty="0" smtClean="0"/>
              <a:t>    </a:t>
            </a:r>
            <a:r>
              <a:rPr lang="en-US" dirty="0" err="1" smtClean="0"/>
              <a:t>În</a:t>
            </a:r>
            <a:r>
              <a:rPr lang="en-US" dirty="0" smtClean="0"/>
              <a:t> </a:t>
            </a:r>
            <a:r>
              <a:rPr lang="en-US" dirty="0" err="1"/>
              <a:t>procesul</a:t>
            </a:r>
            <a:r>
              <a:rPr lang="en-US" dirty="0"/>
              <a:t>-verbal de </a:t>
            </a:r>
            <a:r>
              <a:rPr lang="en-US" dirty="0" err="1"/>
              <a:t>cercetare</a:t>
            </a:r>
            <a:r>
              <a:rPr lang="en-US" dirty="0"/>
              <a:t> a </a:t>
            </a:r>
            <a:r>
              <a:rPr lang="en-US" dirty="0" err="1"/>
              <a:t>cazului</a:t>
            </a:r>
            <a:r>
              <a:rPr lang="en-US" dirty="0"/>
              <a:t> de </a:t>
            </a:r>
            <a:r>
              <a:rPr lang="en-US" dirty="0" err="1"/>
              <a:t>boală</a:t>
            </a:r>
            <a:r>
              <a:rPr lang="en-US" dirty="0"/>
              <a:t> </a:t>
            </a:r>
            <a:r>
              <a:rPr lang="en-US" dirty="0" err="1"/>
              <a:t>profesională</a:t>
            </a:r>
            <a:r>
              <a:rPr lang="en-US" dirty="0"/>
              <a:t> se </a:t>
            </a:r>
            <a:r>
              <a:rPr lang="en-US" dirty="0" err="1"/>
              <a:t>vor</a:t>
            </a:r>
            <a:r>
              <a:rPr lang="en-US" dirty="0"/>
              <a:t> </a:t>
            </a:r>
            <a:r>
              <a:rPr lang="en-US" dirty="0" err="1"/>
              <a:t>menţiona</a:t>
            </a:r>
            <a:r>
              <a:rPr lang="en-US" dirty="0"/>
              <a:t> </a:t>
            </a:r>
            <a:r>
              <a:rPr lang="en-US" dirty="0" err="1"/>
              <a:t>în</a:t>
            </a:r>
            <a:r>
              <a:rPr lang="en-US" dirty="0"/>
              <a:t> mod special </a:t>
            </a:r>
            <a:r>
              <a:rPr lang="en-US" dirty="0" err="1"/>
              <a:t>cauzele</a:t>
            </a:r>
            <a:r>
              <a:rPr lang="en-US" dirty="0"/>
              <a:t> </a:t>
            </a:r>
            <a:r>
              <a:rPr lang="en-US" dirty="0" err="1"/>
              <a:t>îmbolnăvirii</a:t>
            </a:r>
            <a:r>
              <a:rPr lang="en-US" dirty="0"/>
              <a:t>, </a:t>
            </a:r>
            <a:r>
              <a:rPr lang="en-US" dirty="0" err="1"/>
              <a:t>responsabilitatea</a:t>
            </a:r>
            <a:r>
              <a:rPr lang="en-US" dirty="0"/>
              <a:t> </a:t>
            </a:r>
            <a:r>
              <a:rPr lang="en-US" dirty="0" err="1"/>
              <a:t>angajatorilor</a:t>
            </a:r>
            <a:r>
              <a:rPr lang="en-US" dirty="0"/>
              <a:t> </a:t>
            </a:r>
            <a:r>
              <a:rPr lang="en-US" dirty="0" err="1"/>
              <a:t>şi</a:t>
            </a:r>
            <a:r>
              <a:rPr lang="en-US" dirty="0"/>
              <a:t> </a:t>
            </a:r>
            <a:r>
              <a:rPr lang="en-US" dirty="0" err="1"/>
              <a:t>măsurile</a:t>
            </a:r>
            <a:r>
              <a:rPr lang="en-US" dirty="0"/>
              <a:t> </a:t>
            </a:r>
            <a:r>
              <a:rPr lang="en-US" dirty="0" err="1"/>
              <a:t>tehnice</a:t>
            </a:r>
            <a:r>
              <a:rPr lang="en-US" dirty="0"/>
              <a:t> </a:t>
            </a:r>
            <a:r>
              <a:rPr lang="en-US" dirty="0" err="1"/>
              <a:t>şi</a:t>
            </a:r>
            <a:r>
              <a:rPr lang="en-US" dirty="0"/>
              <a:t> </a:t>
            </a:r>
            <a:r>
              <a:rPr lang="en-US" dirty="0" err="1"/>
              <a:t>organizatorice</a:t>
            </a:r>
            <a:r>
              <a:rPr lang="en-US" dirty="0"/>
              <a:t> </a:t>
            </a:r>
            <a:r>
              <a:rPr lang="en-US" dirty="0" err="1"/>
              <a:t>necesare</a:t>
            </a:r>
            <a:r>
              <a:rPr lang="en-US" dirty="0"/>
              <a:t> </a:t>
            </a:r>
            <a:r>
              <a:rPr lang="en-US" dirty="0" err="1"/>
              <a:t>pentru</a:t>
            </a:r>
            <a:r>
              <a:rPr lang="en-US" dirty="0"/>
              <a:t> </a:t>
            </a:r>
            <a:r>
              <a:rPr lang="en-US" dirty="0" err="1"/>
              <a:t>prevenirea</a:t>
            </a:r>
            <a:r>
              <a:rPr lang="en-US" dirty="0"/>
              <a:t> </a:t>
            </a:r>
            <a:r>
              <a:rPr lang="en-US" dirty="0" err="1"/>
              <a:t>unor</a:t>
            </a:r>
            <a:r>
              <a:rPr lang="en-US" dirty="0"/>
              <a:t> </a:t>
            </a:r>
            <a:r>
              <a:rPr lang="en-US" dirty="0" err="1"/>
              <a:t>îmbolnăviri</a:t>
            </a:r>
            <a:r>
              <a:rPr lang="en-US" dirty="0"/>
              <a:t> </a:t>
            </a:r>
            <a:r>
              <a:rPr lang="en-US" dirty="0" err="1"/>
              <a:t>profesionale</a:t>
            </a:r>
            <a:r>
              <a:rPr lang="en-US" dirty="0"/>
              <a:t> </a:t>
            </a:r>
            <a:r>
              <a:rPr lang="en-US" dirty="0" err="1"/>
              <a:t>similare</a:t>
            </a:r>
            <a:r>
              <a:rPr lang="en-US" dirty="0" smtClean="0"/>
              <a:t>.</a:t>
            </a:r>
            <a:endParaRPr lang="ro-RO" dirty="0" smtClean="0"/>
          </a:p>
          <a:p>
            <a:r>
              <a:rPr lang="en-US" sz="2500" dirty="0" smtClean="0">
                <a:solidFill>
                  <a:srgbClr val="FF0000"/>
                </a:solidFill>
              </a:rPr>
              <a:t>ART. 154</a:t>
            </a:r>
          </a:p>
          <a:p>
            <a:pPr>
              <a:buNone/>
            </a:pPr>
            <a:r>
              <a:rPr lang="ro-RO" sz="2500" dirty="0" smtClean="0">
                <a:solidFill>
                  <a:srgbClr val="FF0000"/>
                </a:solidFill>
              </a:rPr>
              <a:t>   </a:t>
            </a:r>
            <a:r>
              <a:rPr lang="vi-VN" sz="2500" dirty="0" smtClean="0">
                <a:solidFill>
                  <a:srgbClr val="FF0000"/>
                </a:solidFill>
              </a:rPr>
              <a:t>  </a:t>
            </a:r>
            <a:r>
              <a:rPr lang="ro-RO" sz="2500" dirty="0" smtClean="0">
                <a:solidFill>
                  <a:srgbClr val="FF0000"/>
                </a:solidFill>
              </a:rPr>
              <a:t>   </a:t>
            </a:r>
            <a:r>
              <a:rPr lang="vi-VN" sz="2500" dirty="0" smtClean="0">
                <a:solidFill>
                  <a:srgbClr val="FF0000"/>
                </a:solidFill>
              </a:rPr>
              <a:t> Procesul-verbal de cercetare a cazului de boală profesională este semnat de toţi cei care au luat parte la cercetare, conform competenţelor, menţionându-se în mod special cauzele îmbolnăvirii, responsabilitatea angajatorilor şi măsurile tehnice şi organizatorice necesare, pentru prevenirea unor boli profesionale similare.</a:t>
            </a:r>
            <a:endParaRPr lang="ro-RO" sz="2500" dirty="0">
              <a:solidFill>
                <a:srgbClr val="FF0000"/>
              </a:solidFill>
            </a:endParaRPr>
          </a:p>
          <a:p>
            <a:r>
              <a:rPr lang="en-US" dirty="0" err="1" smtClean="0"/>
              <a:t>Articolele</a:t>
            </a:r>
            <a:r>
              <a:rPr lang="en-US" dirty="0" smtClean="0"/>
              <a:t> </a:t>
            </a:r>
            <a:r>
              <a:rPr lang="en-US" dirty="0"/>
              <a:t>155 </a:t>
            </a:r>
            <a:r>
              <a:rPr lang="en-US" dirty="0" err="1"/>
              <a:t>şi</a:t>
            </a:r>
            <a:r>
              <a:rPr lang="en-US" dirty="0"/>
              <a:t> </a:t>
            </a:r>
            <a:r>
              <a:rPr lang="en-US" dirty="0" smtClean="0"/>
              <a:t>156 </a:t>
            </a:r>
            <a:r>
              <a:rPr lang="en-US" dirty="0"/>
              <a:t>se </a:t>
            </a:r>
            <a:r>
              <a:rPr lang="en-US" dirty="0" err="1"/>
              <a:t>abrogă</a:t>
            </a:r>
            <a:r>
              <a:rPr lang="en-US" dirty="0"/>
              <a:t>.</a:t>
            </a:r>
            <a:endParaRPr lang="ro-RO" dirty="0"/>
          </a:p>
        </p:txBody>
      </p:sp>
      <p:sp>
        <p:nvSpPr>
          <p:cNvPr id="4" name="Titlu 1"/>
          <p:cNvSpPr>
            <a:spLocks noGrp="1"/>
          </p:cNvSpPr>
          <p:nvPr>
            <p:ph type="title"/>
          </p:nvPr>
        </p:nvSpPr>
        <p:spPr/>
        <p:txBody>
          <a:bodyPr>
            <a:normAutofit fontScale="90000"/>
          </a:bodyPr>
          <a:lstStyle/>
          <a:p>
            <a:r>
              <a:rPr lang="ro-RO" sz="2200" b="1" dirty="0" smtClean="0"/>
              <a:t/>
            </a:r>
            <a:br>
              <a:rPr lang="ro-RO" sz="2200" b="1" dirty="0" smtClean="0"/>
            </a:br>
            <a:r>
              <a:rPr lang="en-US" sz="2200" b="1" dirty="0" smtClean="0"/>
              <a:t>SECŢIUNEA a 6-a</a:t>
            </a:r>
            <a:r>
              <a:rPr lang="en-US" sz="3100" dirty="0"/>
              <a:t/>
            </a:r>
            <a:br>
              <a:rPr lang="en-US" sz="3100" dirty="0"/>
            </a:br>
            <a:r>
              <a:rPr lang="en-US" sz="3100" b="1" dirty="0" smtClean="0"/>
              <a:t> SEMNALAREA BOLILOR PROFESIONALE</a:t>
            </a:r>
            <a:r>
              <a:rPr lang="en-US" b="1" dirty="0"/>
              <a:t/>
            </a:r>
            <a:br>
              <a:rPr lang="en-US" b="1" dirty="0"/>
            </a:br>
            <a:endParaRPr lang="ro-RO"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85000" lnSpcReduction="10000"/>
          </a:bodyPr>
          <a:lstStyle/>
          <a:p>
            <a:r>
              <a:rPr lang="en-US" sz="2300" dirty="0" smtClean="0"/>
              <a:t>Art. </a:t>
            </a:r>
            <a:r>
              <a:rPr lang="en-US" sz="2300" dirty="0"/>
              <a:t>157</a:t>
            </a:r>
            <a:endParaRPr lang="ro-RO" sz="2300" dirty="0"/>
          </a:p>
          <a:p>
            <a:pPr>
              <a:buNone/>
            </a:pPr>
            <a:r>
              <a:rPr lang="ro-RO" sz="2300" dirty="0" smtClean="0"/>
              <a:t>      </a:t>
            </a:r>
            <a:r>
              <a:rPr lang="en-US" sz="2300" dirty="0" err="1" smtClean="0"/>
              <a:t>Procesul</a:t>
            </a:r>
            <a:r>
              <a:rPr lang="en-US" sz="2300" dirty="0" smtClean="0"/>
              <a:t>-verbal </a:t>
            </a:r>
            <a:r>
              <a:rPr lang="en-US" sz="2300" dirty="0"/>
              <a:t>de </a:t>
            </a:r>
            <a:r>
              <a:rPr lang="en-US" sz="2300" dirty="0" err="1"/>
              <a:t>cercetare</a:t>
            </a:r>
            <a:r>
              <a:rPr lang="en-US" sz="2300" dirty="0"/>
              <a:t> a </a:t>
            </a:r>
            <a:r>
              <a:rPr lang="en-US" sz="2300" dirty="0" err="1"/>
              <a:t>cazului</a:t>
            </a:r>
            <a:r>
              <a:rPr lang="en-US" sz="2300" dirty="0"/>
              <a:t> de </a:t>
            </a:r>
            <a:r>
              <a:rPr lang="en-US" sz="2300" dirty="0" err="1"/>
              <a:t>boală</a:t>
            </a:r>
            <a:r>
              <a:rPr lang="en-US" sz="2300" dirty="0"/>
              <a:t> </a:t>
            </a:r>
            <a:r>
              <a:rPr lang="en-US" sz="2300" dirty="0" err="1"/>
              <a:t>profesională</a:t>
            </a:r>
            <a:r>
              <a:rPr lang="en-US" sz="2300" dirty="0"/>
              <a:t>, </a:t>
            </a:r>
            <a:r>
              <a:rPr lang="en-US" sz="2300" dirty="0" err="1"/>
              <a:t>prevăzut</a:t>
            </a:r>
            <a:r>
              <a:rPr lang="en-US" sz="2300" dirty="0"/>
              <a:t> </a:t>
            </a:r>
            <a:r>
              <a:rPr lang="en-US" sz="2300" dirty="0" err="1"/>
              <a:t>în</a:t>
            </a:r>
            <a:r>
              <a:rPr lang="en-US" sz="2300" dirty="0"/>
              <a:t> </a:t>
            </a:r>
            <a:r>
              <a:rPr lang="en-US" sz="2300" dirty="0" err="1"/>
              <a:t>anexa</a:t>
            </a:r>
            <a:r>
              <a:rPr lang="en-US" sz="2300" dirty="0"/>
              <a:t> nr. 20, se </a:t>
            </a:r>
            <a:r>
              <a:rPr lang="en-US" sz="2300" dirty="0" err="1"/>
              <a:t>întocmeşte</a:t>
            </a:r>
            <a:r>
              <a:rPr lang="en-US" sz="2300" dirty="0"/>
              <a:t> de </a:t>
            </a:r>
            <a:r>
              <a:rPr lang="en-US" sz="2300" dirty="0" err="1"/>
              <a:t>către</a:t>
            </a:r>
            <a:r>
              <a:rPr lang="en-US" sz="2300" dirty="0"/>
              <a:t> </a:t>
            </a:r>
            <a:r>
              <a:rPr lang="en-US" sz="2300" dirty="0" err="1"/>
              <a:t>medicul</a:t>
            </a:r>
            <a:r>
              <a:rPr lang="en-US" sz="2300" dirty="0"/>
              <a:t> de </a:t>
            </a:r>
            <a:r>
              <a:rPr lang="en-US" sz="2300" dirty="0" err="1"/>
              <a:t>medicina</a:t>
            </a:r>
            <a:r>
              <a:rPr lang="en-US" sz="2300" dirty="0"/>
              <a:t> </a:t>
            </a:r>
            <a:r>
              <a:rPr lang="en-US" sz="2300" dirty="0" err="1"/>
              <a:t>muncii</a:t>
            </a:r>
            <a:r>
              <a:rPr lang="en-US" sz="2300" dirty="0"/>
              <a:t> din </a:t>
            </a:r>
            <a:r>
              <a:rPr lang="en-US" sz="2300" dirty="0" err="1"/>
              <a:t>cadrul</a:t>
            </a:r>
            <a:r>
              <a:rPr lang="en-US" sz="2300" dirty="0"/>
              <a:t> </a:t>
            </a:r>
            <a:r>
              <a:rPr lang="en-US" sz="2300" dirty="0" err="1"/>
              <a:t>direcţiei</a:t>
            </a:r>
            <a:r>
              <a:rPr lang="en-US" sz="2300" dirty="0"/>
              <a:t> de </a:t>
            </a:r>
            <a:r>
              <a:rPr lang="en-US" sz="2300" dirty="0" err="1"/>
              <a:t>sănătate</a:t>
            </a:r>
            <a:r>
              <a:rPr lang="en-US" sz="2300" dirty="0"/>
              <a:t>  </a:t>
            </a:r>
            <a:r>
              <a:rPr lang="en-US" sz="2300" dirty="0" err="1"/>
              <a:t>publică</a:t>
            </a:r>
            <a:r>
              <a:rPr lang="en-US" sz="2300" dirty="0"/>
              <a:t> </a:t>
            </a:r>
            <a:r>
              <a:rPr lang="en-US" sz="2300" dirty="0" err="1"/>
              <a:t>judeţene</a:t>
            </a:r>
            <a:r>
              <a:rPr lang="en-US" sz="2300" dirty="0"/>
              <a:t> </a:t>
            </a:r>
            <a:r>
              <a:rPr lang="en-US" sz="2300" dirty="0" err="1"/>
              <a:t>şi</a:t>
            </a:r>
            <a:r>
              <a:rPr lang="en-US" sz="2300" dirty="0"/>
              <a:t> a </a:t>
            </a:r>
            <a:r>
              <a:rPr lang="en-US" sz="2300" dirty="0" err="1"/>
              <a:t>municipiului</a:t>
            </a:r>
            <a:r>
              <a:rPr lang="en-US" sz="2300" dirty="0"/>
              <a:t> </a:t>
            </a:r>
            <a:r>
              <a:rPr lang="en-US" sz="2300" dirty="0" err="1"/>
              <a:t>Bucureşti</a:t>
            </a:r>
            <a:r>
              <a:rPr lang="en-US" sz="2300" dirty="0"/>
              <a:t>, </a:t>
            </a:r>
            <a:r>
              <a:rPr lang="en-US" sz="2300" dirty="0" err="1"/>
              <a:t>în</a:t>
            </a:r>
            <a:r>
              <a:rPr lang="en-US" sz="2300" dirty="0"/>
              <a:t> 7 </a:t>
            </a:r>
            <a:r>
              <a:rPr lang="en-US" sz="2300" dirty="0" err="1"/>
              <a:t>exemplare</a:t>
            </a:r>
            <a:r>
              <a:rPr lang="en-US" sz="2300" dirty="0"/>
              <a:t>, din care un exemplar </a:t>
            </a:r>
            <a:r>
              <a:rPr lang="en-US" sz="2300" dirty="0" err="1"/>
              <a:t>rămâne</a:t>
            </a:r>
            <a:r>
              <a:rPr lang="en-US" sz="2300" dirty="0"/>
              <a:t> </a:t>
            </a:r>
            <a:r>
              <a:rPr lang="en-US" sz="2300" dirty="0" err="1"/>
              <a:t>emitentului</a:t>
            </a:r>
            <a:r>
              <a:rPr lang="en-US" sz="2300" dirty="0"/>
              <a:t> </a:t>
            </a:r>
            <a:r>
              <a:rPr lang="en-US" sz="2300" dirty="0" err="1"/>
              <a:t>actului</a:t>
            </a:r>
            <a:r>
              <a:rPr lang="en-US" sz="2300" dirty="0"/>
              <a:t>, </a:t>
            </a:r>
            <a:r>
              <a:rPr lang="en-US" sz="2300" dirty="0" err="1"/>
              <a:t>iar</a:t>
            </a:r>
            <a:r>
              <a:rPr lang="en-US" sz="2300" dirty="0"/>
              <a:t> </a:t>
            </a:r>
            <a:r>
              <a:rPr lang="en-US" sz="2300" dirty="0" err="1"/>
              <a:t>restul</a:t>
            </a:r>
            <a:r>
              <a:rPr lang="en-US" sz="2300" dirty="0"/>
              <a:t> </a:t>
            </a:r>
            <a:r>
              <a:rPr lang="en-US" sz="2300" dirty="0" err="1"/>
              <a:t>exemplarelor</a:t>
            </a:r>
            <a:r>
              <a:rPr lang="en-US" sz="2300" dirty="0"/>
              <a:t> se transmit </a:t>
            </a:r>
            <a:r>
              <a:rPr lang="en-US" sz="2300" dirty="0" err="1"/>
              <a:t>către</a:t>
            </a:r>
            <a:r>
              <a:rPr lang="en-US" sz="2300" dirty="0"/>
              <a:t> </a:t>
            </a:r>
            <a:r>
              <a:rPr lang="en-US" sz="2300" dirty="0" err="1"/>
              <a:t>angajator</a:t>
            </a:r>
            <a:r>
              <a:rPr lang="en-US" sz="2300" dirty="0"/>
              <a:t>, </a:t>
            </a:r>
            <a:r>
              <a:rPr lang="en-US" sz="2300" dirty="0" err="1"/>
              <a:t>medicul</a:t>
            </a:r>
            <a:r>
              <a:rPr lang="en-US" sz="2300" dirty="0"/>
              <a:t> de </a:t>
            </a:r>
            <a:r>
              <a:rPr lang="en-US" sz="2300" dirty="0" err="1"/>
              <a:t>medicina</a:t>
            </a:r>
            <a:r>
              <a:rPr lang="en-US" sz="2300" dirty="0"/>
              <a:t> </a:t>
            </a:r>
            <a:r>
              <a:rPr lang="en-US" sz="2300" dirty="0" err="1"/>
              <a:t>muncii</a:t>
            </a:r>
            <a:r>
              <a:rPr lang="en-US" sz="2300" dirty="0"/>
              <a:t> din </a:t>
            </a:r>
            <a:r>
              <a:rPr lang="en-US" sz="2300" dirty="0" err="1"/>
              <a:t>clinica</a:t>
            </a:r>
            <a:r>
              <a:rPr lang="en-US" sz="2300" dirty="0"/>
              <a:t>/</a:t>
            </a:r>
            <a:r>
              <a:rPr lang="en-US" sz="2300" dirty="0" err="1"/>
              <a:t>secţia</a:t>
            </a:r>
            <a:r>
              <a:rPr lang="en-US" sz="2300" dirty="0"/>
              <a:t> de </a:t>
            </a:r>
            <a:r>
              <a:rPr lang="en-US" sz="2300" dirty="0" err="1"/>
              <a:t>medicina</a:t>
            </a:r>
            <a:r>
              <a:rPr lang="en-US" sz="2300" dirty="0"/>
              <a:t> </a:t>
            </a:r>
            <a:r>
              <a:rPr lang="en-US" sz="2300" dirty="0" err="1"/>
              <a:t>muncii</a:t>
            </a:r>
            <a:r>
              <a:rPr lang="en-US" sz="2300" dirty="0"/>
              <a:t> </a:t>
            </a:r>
            <a:r>
              <a:rPr lang="en-US" sz="2300" dirty="0" err="1"/>
              <a:t>sau</a:t>
            </a:r>
            <a:r>
              <a:rPr lang="en-US" sz="2300" dirty="0"/>
              <a:t> </a:t>
            </a:r>
            <a:r>
              <a:rPr lang="en-US" sz="2300" dirty="0" err="1"/>
              <a:t>cabinetul</a:t>
            </a:r>
            <a:r>
              <a:rPr lang="en-US" sz="2300" dirty="0"/>
              <a:t> de </a:t>
            </a:r>
            <a:r>
              <a:rPr lang="en-US" sz="2300" dirty="0" err="1"/>
              <a:t>medicina</a:t>
            </a:r>
            <a:r>
              <a:rPr lang="en-US" sz="2300" dirty="0"/>
              <a:t> </a:t>
            </a:r>
            <a:r>
              <a:rPr lang="en-US" sz="2300" dirty="0" err="1"/>
              <a:t>muncii</a:t>
            </a:r>
            <a:r>
              <a:rPr lang="en-US" sz="2300" dirty="0"/>
              <a:t> din </a:t>
            </a:r>
            <a:r>
              <a:rPr lang="en-US" sz="2300" dirty="0" err="1"/>
              <a:t>structura</a:t>
            </a:r>
            <a:r>
              <a:rPr lang="en-US" sz="2300" dirty="0"/>
              <a:t> </a:t>
            </a:r>
            <a:r>
              <a:rPr lang="en-US" sz="2300" dirty="0" err="1"/>
              <a:t>spitalelor</a:t>
            </a:r>
            <a:r>
              <a:rPr lang="en-US" sz="2300" dirty="0"/>
              <a:t> care a </a:t>
            </a:r>
            <a:r>
              <a:rPr lang="en-US" sz="2300" dirty="0" err="1"/>
              <a:t>semnalat</a:t>
            </a:r>
            <a:r>
              <a:rPr lang="en-US" sz="2300" dirty="0"/>
              <a:t> </a:t>
            </a:r>
            <a:r>
              <a:rPr lang="en-US" sz="2300" dirty="0" err="1"/>
              <a:t>îmbolnăvirea</a:t>
            </a:r>
            <a:r>
              <a:rPr lang="en-US" sz="2300" dirty="0"/>
              <a:t>, </a:t>
            </a:r>
            <a:r>
              <a:rPr lang="en-US" sz="2300" dirty="0" err="1"/>
              <a:t>lucrător</a:t>
            </a:r>
            <a:r>
              <a:rPr lang="en-US" sz="2300" dirty="0"/>
              <a:t>, </a:t>
            </a:r>
            <a:r>
              <a:rPr lang="en-US" sz="2300" dirty="0" err="1"/>
              <a:t>inspectoratul</a:t>
            </a:r>
            <a:r>
              <a:rPr lang="en-US" sz="2300" dirty="0"/>
              <a:t> </a:t>
            </a:r>
            <a:r>
              <a:rPr lang="en-US" sz="2300" dirty="0" err="1"/>
              <a:t>teritorial</a:t>
            </a:r>
            <a:r>
              <a:rPr lang="en-US" sz="2300" dirty="0"/>
              <a:t> de </a:t>
            </a:r>
            <a:r>
              <a:rPr lang="en-US" sz="2300" dirty="0" err="1"/>
              <a:t>muncă</a:t>
            </a:r>
            <a:r>
              <a:rPr lang="en-US" sz="2300" dirty="0"/>
              <a:t>, </a:t>
            </a:r>
            <a:r>
              <a:rPr lang="en-US" sz="2300" dirty="0" err="1"/>
              <a:t>Centrul</a:t>
            </a:r>
            <a:r>
              <a:rPr lang="en-US" sz="2300" dirty="0"/>
              <a:t> </a:t>
            </a:r>
            <a:r>
              <a:rPr lang="en-US" sz="2300" dirty="0" err="1"/>
              <a:t>naţional</a:t>
            </a:r>
            <a:r>
              <a:rPr lang="en-US" sz="2300" dirty="0"/>
              <a:t> de </a:t>
            </a:r>
            <a:r>
              <a:rPr lang="en-US" sz="2300" dirty="0" err="1"/>
              <a:t>monitorizare</a:t>
            </a:r>
            <a:r>
              <a:rPr lang="en-US" sz="2300" dirty="0"/>
              <a:t> a </a:t>
            </a:r>
            <a:r>
              <a:rPr lang="en-US" sz="2300" dirty="0" err="1"/>
              <a:t>riscurilor</a:t>
            </a:r>
            <a:r>
              <a:rPr lang="en-US" sz="2300" dirty="0"/>
              <a:t> din </a:t>
            </a:r>
            <a:r>
              <a:rPr lang="en-US" sz="2300" dirty="0" err="1"/>
              <a:t>mediul</a:t>
            </a:r>
            <a:r>
              <a:rPr lang="en-US" sz="2300" dirty="0"/>
              <a:t> </a:t>
            </a:r>
            <a:r>
              <a:rPr lang="en-US" sz="2300" dirty="0" err="1"/>
              <a:t>comunitar</a:t>
            </a:r>
            <a:r>
              <a:rPr lang="en-US" sz="2300" dirty="0"/>
              <a:t> </a:t>
            </a:r>
            <a:r>
              <a:rPr lang="en-US" sz="2300" dirty="0" err="1"/>
              <a:t>şi</a:t>
            </a:r>
            <a:r>
              <a:rPr lang="en-US" sz="2300" dirty="0"/>
              <a:t> </a:t>
            </a:r>
            <a:r>
              <a:rPr lang="en-US" sz="2300" dirty="0" err="1"/>
              <a:t>asiguratorul</a:t>
            </a:r>
            <a:r>
              <a:rPr lang="en-US" sz="2300" dirty="0"/>
              <a:t> la </a:t>
            </a:r>
            <a:r>
              <a:rPr lang="en-US" sz="2300" dirty="0" err="1"/>
              <a:t>nivel</a:t>
            </a:r>
            <a:r>
              <a:rPr lang="en-US" sz="2300" dirty="0"/>
              <a:t> </a:t>
            </a:r>
            <a:r>
              <a:rPr lang="en-US" sz="2300" dirty="0" err="1"/>
              <a:t>teritorial</a:t>
            </a:r>
            <a:r>
              <a:rPr lang="en-US" sz="2600" dirty="0" smtClean="0"/>
              <a:t>.</a:t>
            </a:r>
            <a:endParaRPr lang="ro-RO" sz="2600" dirty="0" smtClean="0"/>
          </a:p>
          <a:p>
            <a:r>
              <a:rPr lang="en-US" sz="1900" dirty="0" smtClean="0">
                <a:solidFill>
                  <a:srgbClr val="FF0000"/>
                </a:solidFill>
              </a:rPr>
              <a:t>ART. 157</a:t>
            </a:r>
          </a:p>
          <a:p>
            <a:pPr>
              <a:buNone/>
            </a:pPr>
            <a:r>
              <a:rPr lang="ro-RO" sz="1900" dirty="0" smtClean="0">
                <a:solidFill>
                  <a:srgbClr val="FF0000"/>
                </a:solidFill>
              </a:rPr>
              <a:t>        </a:t>
            </a:r>
            <a:r>
              <a:rPr lang="vi-VN" sz="1900" dirty="0" smtClean="0">
                <a:solidFill>
                  <a:srgbClr val="FF0000"/>
                </a:solidFill>
              </a:rPr>
              <a:t>Procesul-verbal de cercetare a cazului de boală profesională se înmânează angajatorului, medicului care a semnalat îmbolnăvirea, pentru evidenţa îmbolnăvirilor profesionale şi pentru a urmări realizarea măsurilor prescrise, direcţiei de sănătate publică judeţeană sau a municipiului Bucureşti, inspectoratului teritorial de muncă participant la cercetare şi asigurătorului la nivel teritorial.</a:t>
            </a:r>
            <a:endParaRPr lang="ro-RO" sz="1900" dirty="0">
              <a:solidFill>
                <a:srgbClr val="FF0000"/>
              </a:solidFill>
            </a:endParaRPr>
          </a:p>
          <a:p>
            <a:endParaRPr lang="ro-RO" dirty="0"/>
          </a:p>
          <a:p>
            <a:endParaRPr lang="ro-RO" dirty="0"/>
          </a:p>
        </p:txBody>
      </p:sp>
      <p:sp>
        <p:nvSpPr>
          <p:cNvPr id="4" name="Titlu 1"/>
          <p:cNvSpPr>
            <a:spLocks noGrp="1"/>
          </p:cNvSpPr>
          <p:nvPr>
            <p:ph type="title"/>
          </p:nvPr>
        </p:nvSpPr>
        <p:spPr/>
        <p:txBody>
          <a:bodyPr>
            <a:normAutofit fontScale="90000"/>
          </a:bodyPr>
          <a:lstStyle/>
          <a:p>
            <a:r>
              <a:rPr lang="ro-RO" sz="2200" b="1" dirty="0" smtClean="0"/>
              <a:t/>
            </a:r>
            <a:br>
              <a:rPr lang="ro-RO" sz="2200" b="1" dirty="0" smtClean="0"/>
            </a:br>
            <a:r>
              <a:rPr lang="en-US" sz="2200" b="1" dirty="0" smtClean="0"/>
              <a:t>SECŢIUNEA a 6-a</a:t>
            </a:r>
            <a:r>
              <a:rPr lang="en-US" sz="3100" dirty="0"/>
              <a:t/>
            </a:r>
            <a:br>
              <a:rPr lang="en-US" sz="3100" dirty="0"/>
            </a:br>
            <a:r>
              <a:rPr lang="en-US" sz="3100" b="1" dirty="0" smtClean="0"/>
              <a:t> SEMNALAREA BOLILOR PROFESIONALE</a:t>
            </a:r>
            <a:r>
              <a:rPr lang="en-US" b="1" dirty="0"/>
              <a:t/>
            </a:r>
            <a:br>
              <a:rPr lang="en-US" b="1" dirty="0"/>
            </a:br>
            <a:endParaRPr lang="ro-RO"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70000" lnSpcReduction="20000"/>
          </a:bodyPr>
          <a:lstStyle/>
          <a:p>
            <a:r>
              <a:rPr lang="en-US" dirty="0" err="1"/>
              <a:t>După</a:t>
            </a:r>
            <a:r>
              <a:rPr lang="en-US" dirty="0"/>
              <a:t> </a:t>
            </a:r>
            <a:r>
              <a:rPr lang="en-US" dirty="0" err="1"/>
              <a:t>articolul</a:t>
            </a:r>
            <a:r>
              <a:rPr lang="en-US" dirty="0"/>
              <a:t> 157 se </a:t>
            </a:r>
            <a:r>
              <a:rPr lang="en-US" dirty="0" err="1"/>
              <a:t>introduc</a:t>
            </a:r>
            <a:r>
              <a:rPr lang="en-US" dirty="0"/>
              <a:t> </a:t>
            </a:r>
            <a:r>
              <a:rPr lang="en-US" dirty="0" err="1"/>
              <a:t>două</a:t>
            </a:r>
            <a:r>
              <a:rPr lang="en-US" dirty="0"/>
              <a:t> </a:t>
            </a:r>
            <a:r>
              <a:rPr lang="en-US" dirty="0" err="1"/>
              <a:t>noi</a:t>
            </a:r>
            <a:r>
              <a:rPr lang="en-US" dirty="0"/>
              <a:t> </a:t>
            </a:r>
            <a:r>
              <a:rPr lang="en-US" dirty="0" err="1"/>
              <a:t>articole</a:t>
            </a:r>
            <a:r>
              <a:rPr lang="en-US" dirty="0"/>
              <a:t>, </a:t>
            </a:r>
            <a:r>
              <a:rPr lang="en-US" dirty="0" err="1"/>
              <a:t>articolele</a:t>
            </a:r>
            <a:r>
              <a:rPr lang="en-US" dirty="0"/>
              <a:t> 157^1 </a:t>
            </a:r>
            <a:r>
              <a:rPr lang="en-US" dirty="0" err="1"/>
              <a:t>şi</a:t>
            </a:r>
            <a:r>
              <a:rPr lang="en-US" dirty="0"/>
              <a:t> </a:t>
            </a:r>
            <a:r>
              <a:rPr lang="en-US" dirty="0" smtClean="0"/>
              <a:t>157^2</a:t>
            </a:r>
            <a:endParaRPr lang="ro-RO" dirty="0"/>
          </a:p>
          <a:p>
            <a:pPr>
              <a:buNone/>
            </a:pPr>
            <a:r>
              <a:rPr lang="en-US" dirty="0"/>
              <a:t> </a:t>
            </a:r>
            <a:r>
              <a:rPr lang="ro-RO" dirty="0" smtClean="0"/>
              <a:t>    </a:t>
            </a:r>
            <a:r>
              <a:rPr lang="en-US" dirty="0" smtClean="0"/>
              <a:t>Art. 157^1</a:t>
            </a:r>
            <a:r>
              <a:rPr lang="ro-RO" dirty="0" smtClean="0"/>
              <a:t>  </a:t>
            </a:r>
            <a:r>
              <a:rPr lang="en-US" dirty="0" smtClean="0"/>
              <a:t>   </a:t>
            </a:r>
            <a:endParaRPr lang="ro-RO" dirty="0" smtClean="0"/>
          </a:p>
          <a:p>
            <a:pPr>
              <a:buNone/>
            </a:pPr>
            <a:r>
              <a:rPr lang="ro-RO" dirty="0"/>
              <a:t> </a:t>
            </a:r>
            <a:r>
              <a:rPr lang="ro-RO" dirty="0" smtClean="0"/>
              <a:t>    </a:t>
            </a:r>
            <a:r>
              <a:rPr lang="en-US" dirty="0" err="1" smtClean="0"/>
              <a:t>Procesul</a:t>
            </a:r>
            <a:r>
              <a:rPr lang="en-US" dirty="0" smtClean="0"/>
              <a:t>-verbal </a:t>
            </a:r>
            <a:r>
              <a:rPr lang="en-US" dirty="0"/>
              <a:t>de </a:t>
            </a:r>
            <a:r>
              <a:rPr lang="en-US" dirty="0" err="1"/>
              <a:t>cercetare</a:t>
            </a:r>
            <a:r>
              <a:rPr lang="en-US" dirty="0"/>
              <a:t> a </a:t>
            </a:r>
            <a:r>
              <a:rPr lang="en-US" dirty="0" err="1"/>
              <a:t>cazului</a:t>
            </a:r>
            <a:r>
              <a:rPr lang="en-US" dirty="0"/>
              <a:t> de </a:t>
            </a:r>
            <a:r>
              <a:rPr lang="en-US" dirty="0" err="1"/>
              <a:t>boală</a:t>
            </a:r>
            <a:r>
              <a:rPr lang="en-US" dirty="0"/>
              <a:t> </a:t>
            </a:r>
            <a:r>
              <a:rPr lang="en-US" dirty="0" err="1"/>
              <a:t>profesională</a:t>
            </a:r>
            <a:r>
              <a:rPr lang="en-US" dirty="0"/>
              <a:t> </a:t>
            </a:r>
            <a:r>
              <a:rPr lang="en-US" dirty="0" err="1"/>
              <a:t>prevăzut</a:t>
            </a:r>
            <a:r>
              <a:rPr lang="en-US" dirty="0"/>
              <a:t> la art. 153 </a:t>
            </a:r>
            <a:r>
              <a:rPr lang="en-US" dirty="0" err="1"/>
              <a:t>poate</a:t>
            </a:r>
            <a:r>
              <a:rPr lang="en-US" dirty="0"/>
              <a:t> </a:t>
            </a:r>
            <a:r>
              <a:rPr lang="en-US" dirty="0" err="1"/>
              <a:t>fi</a:t>
            </a:r>
            <a:r>
              <a:rPr lang="en-US" dirty="0"/>
              <a:t> </a:t>
            </a:r>
            <a:r>
              <a:rPr lang="en-US" dirty="0" err="1"/>
              <a:t>contestat</a:t>
            </a:r>
            <a:r>
              <a:rPr lang="en-US" dirty="0"/>
              <a:t> </a:t>
            </a:r>
            <a:r>
              <a:rPr lang="en-US" dirty="0" err="1"/>
              <a:t>în</a:t>
            </a:r>
            <a:r>
              <a:rPr lang="en-US" dirty="0"/>
              <a:t> </a:t>
            </a:r>
            <a:r>
              <a:rPr lang="en-US" dirty="0" err="1"/>
              <a:t>condiţiile</a:t>
            </a:r>
            <a:r>
              <a:rPr lang="en-US" dirty="0"/>
              <a:t> </a:t>
            </a:r>
            <a:r>
              <a:rPr lang="en-US" dirty="0" err="1"/>
              <a:t>prevederilor</a:t>
            </a:r>
            <a:r>
              <a:rPr lang="en-US" dirty="0"/>
              <a:t> </a:t>
            </a:r>
            <a:r>
              <a:rPr lang="en-US" u="sng" dirty="0" err="1" smtClean="0"/>
              <a:t>Legii</a:t>
            </a:r>
            <a:r>
              <a:rPr lang="en-US" u="sng" dirty="0" smtClean="0"/>
              <a:t> </a:t>
            </a:r>
            <a:r>
              <a:rPr lang="en-US" u="sng" dirty="0" err="1"/>
              <a:t>contenciosului</a:t>
            </a:r>
            <a:r>
              <a:rPr lang="en-US" u="sng" dirty="0"/>
              <a:t> </a:t>
            </a:r>
            <a:r>
              <a:rPr lang="en-US" u="sng" dirty="0" err="1"/>
              <a:t>administrativ</a:t>
            </a:r>
            <a:r>
              <a:rPr lang="en-US" u="sng" dirty="0"/>
              <a:t> nr. 554/2004</a:t>
            </a:r>
            <a:r>
              <a:rPr lang="en-US" dirty="0"/>
              <a:t>, cu </a:t>
            </a:r>
            <a:r>
              <a:rPr lang="en-US" dirty="0" err="1"/>
              <a:t>modificările</a:t>
            </a:r>
            <a:r>
              <a:rPr lang="en-US" dirty="0"/>
              <a:t> </a:t>
            </a:r>
            <a:r>
              <a:rPr lang="en-US" dirty="0" err="1"/>
              <a:t>şi</a:t>
            </a:r>
            <a:r>
              <a:rPr lang="en-US" dirty="0"/>
              <a:t> </a:t>
            </a:r>
            <a:r>
              <a:rPr lang="en-US" dirty="0" err="1"/>
              <a:t>completările</a:t>
            </a:r>
            <a:r>
              <a:rPr lang="en-US" dirty="0"/>
              <a:t> </a:t>
            </a:r>
            <a:r>
              <a:rPr lang="en-US" dirty="0" err="1"/>
              <a:t>ulterioare</a:t>
            </a:r>
            <a:r>
              <a:rPr lang="en-US" dirty="0"/>
              <a:t>.</a:t>
            </a:r>
            <a:endParaRPr lang="ro-RO" dirty="0"/>
          </a:p>
          <a:p>
            <a:pPr>
              <a:buNone/>
            </a:pPr>
            <a:r>
              <a:rPr lang="ro-RO" dirty="0" smtClean="0"/>
              <a:t>     </a:t>
            </a:r>
            <a:r>
              <a:rPr lang="en-US" dirty="0" smtClean="0"/>
              <a:t>Art. </a:t>
            </a:r>
            <a:r>
              <a:rPr lang="en-US" dirty="0"/>
              <a:t>157^2</a:t>
            </a:r>
            <a:endParaRPr lang="ro-RO" dirty="0"/>
          </a:p>
          <a:p>
            <a:pPr>
              <a:buNone/>
            </a:pPr>
            <a:r>
              <a:rPr lang="en-US" dirty="0"/>
              <a:t>    (1)  </a:t>
            </a:r>
            <a:r>
              <a:rPr lang="en-US" dirty="0" err="1"/>
              <a:t>În</a:t>
            </a:r>
            <a:r>
              <a:rPr lang="en-US" dirty="0"/>
              <a:t> </a:t>
            </a:r>
            <a:r>
              <a:rPr lang="en-US" dirty="0" err="1"/>
              <a:t>vederea</a:t>
            </a:r>
            <a:r>
              <a:rPr lang="en-US" dirty="0"/>
              <a:t> </a:t>
            </a:r>
            <a:r>
              <a:rPr lang="en-US" dirty="0" err="1"/>
              <a:t>soluţionării</a:t>
            </a:r>
            <a:r>
              <a:rPr lang="en-US" dirty="0"/>
              <a:t> </a:t>
            </a:r>
            <a:r>
              <a:rPr lang="en-US" dirty="0" err="1"/>
              <a:t>contestaţiilor</a:t>
            </a:r>
            <a:r>
              <a:rPr lang="en-US" dirty="0"/>
              <a:t> </a:t>
            </a:r>
            <a:r>
              <a:rPr lang="en-US" dirty="0" err="1"/>
              <a:t>depuse</a:t>
            </a:r>
            <a:r>
              <a:rPr lang="en-US" dirty="0"/>
              <a:t> </a:t>
            </a:r>
            <a:r>
              <a:rPr lang="en-US" dirty="0" err="1"/>
              <a:t>în</a:t>
            </a:r>
            <a:r>
              <a:rPr lang="en-US" dirty="0"/>
              <a:t> </a:t>
            </a:r>
            <a:r>
              <a:rPr lang="en-US" dirty="0" err="1"/>
              <a:t>conformitate</a:t>
            </a:r>
            <a:r>
              <a:rPr lang="en-US" dirty="0"/>
              <a:t> cu </a:t>
            </a:r>
            <a:r>
              <a:rPr lang="en-US" dirty="0" err="1"/>
              <a:t>prevederile</a:t>
            </a:r>
            <a:r>
              <a:rPr lang="en-US" dirty="0"/>
              <a:t> art. 157^1, la </a:t>
            </a:r>
            <a:r>
              <a:rPr lang="en-US" dirty="0" err="1"/>
              <a:t>nivelul</a:t>
            </a:r>
            <a:r>
              <a:rPr lang="en-US" dirty="0"/>
              <a:t> </a:t>
            </a:r>
            <a:r>
              <a:rPr lang="en-US" dirty="0" err="1"/>
              <a:t>fiecărei</a:t>
            </a:r>
            <a:r>
              <a:rPr lang="en-US" dirty="0"/>
              <a:t> </a:t>
            </a:r>
            <a:r>
              <a:rPr lang="en-US" dirty="0" err="1"/>
              <a:t>direcţii</a:t>
            </a:r>
            <a:r>
              <a:rPr lang="en-US" dirty="0"/>
              <a:t> de </a:t>
            </a:r>
            <a:r>
              <a:rPr lang="en-US" dirty="0" err="1"/>
              <a:t>sănătate</a:t>
            </a:r>
            <a:r>
              <a:rPr lang="en-US" dirty="0"/>
              <a:t> </a:t>
            </a:r>
            <a:r>
              <a:rPr lang="en-US" dirty="0" err="1"/>
              <a:t>publică</a:t>
            </a:r>
            <a:r>
              <a:rPr lang="en-US" dirty="0"/>
              <a:t> </a:t>
            </a:r>
            <a:r>
              <a:rPr lang="en-US" dirty="0" err="1"/>
              <a:t>judeţene</a:t>
            </a:r>
            <a:r>
              <a:rPr lang="en-US" dirty="0"/>
              <a:t> </a:t>
            </a:r>
            <a:r>
              <a:rPr lang="en-US" dirty="0" err="1"/>
              <a:t>şi</a:t>
            </a:r>
            <a:r>
              <a:rPr lang="en-US" dirty="0"/>
              <a:t> a </a:t>
            </a:r>
            <a:r>
              <a:rPr lang="en-US" dirty="0" err="1"/>
              <a:t>municipiului</a:t>
            </a:r>
            <a:r>
              <a:rPr lang="en-US" dirty="0"/>
              <a:t> </a:t>
            </a:r>
            <a:r>
              <a:rPr lang="en-US" dirty="0" err="1"/>
              <a:t>Bucureşti</a:t>
            </a:r>
            <a:r>
              <a:rPr lang="en-US" dirty="0"/>
              <a:t> se </a:t>
            </a:r>
            <a:r>
              <a:rPr lang="en-US" dirty="0" err="1"/>
              <a:t>constituie</a:t>
            </a:r>
            <a:r>
              <a:rPr lang="en-US" dirty="0"/>
              <a:t> </a:t>
            </a:r>
            <a:r>
              <a:rPr lang="en-US" dirty="0" err="1"/>
              <a:t>comisia</a:t>
            </a:r>
            <a:r>
              <a:rPr lang="en-US" dirty="0"/>
              <a:t> de </a:t>
            </a:r>
            <a:r>
              <a:rPr lang="en-US" dirty="0" err="1"/>
              <a:t>soluţionare</a:t>
            </a:r>
            <a:r>
              <a:rPr lang="en-US" dirty="0"/>
              <a:t> a </a:t>
            </a:r>
            <a:r>
              <a:rPr lang="en-US" dirty="0" err="1"/>
              <a:t>contestaţiilor</a:t>
            </a:r>
            <a:r>
              <a:rPr lang="en-US" dirty="0"/>
              <a:t>.</a:t>
            </a:r>
            <a:endParaRPr lang="ro-RO" dirty="0"/>
          </a:p>
          <a:p>
            <a:pPr>
              <a:buNone/>
            </a:pPr>
            <a:r>
              <a:rPr lang="en-US" dirty="0"/>
              <a:t>    (2)  </a:t>
            </a:r>
            <a:r>
              <a:rPr lang="en-US" dirty="0" err="1"/>
              <a:t>Componenţa</a:t>
            </a:r>
            <a:r>
              <a:rPr lang="en-US" dirty="0"/>
              <a:t> </a:t>
            </a:r>
            <a:r>
              <a:rPr lang="en-US" dirty="0" err="1"/>
              <a:t>şi</a:t>
            </a:r>
            <a:r>
              <a:rPr lang="en-US" dirty="0"/>
              <a:t> </a:t>
            </a:r>
            <a:r>
              <a:rPr lang="en-US" dirty="0" err="1"/>
              <a:t>atribuţiile</a:t>
            </a:r>
            <a:r>
              <a:rPr lang="en-US" dirty="0"/>
              <a:t> </a:t>
            </a:r>
            <a:r>
              <a:rPr lang="en-US" dirty="0" err="1"/>
              <a:t>comisiilor</a:t>
            </a:r>
            <a:r>
              <a:rPr lang="en-US" dirty="0"/>
              <a:t> de </a:t>
            </a:r>
            <a:r>
              <a:rPr lang="en-US" dirty="0" err="1"/>
              <a:t>soluţionare</a:t>
            </a:r>
            <a:r>
              <a:rPr lang="en-US" dirty="0"/>
              <a:t> a </a:t>
            </a:r>
            <a:r>
              <a:rPr lang="en-US" dirty="0" err="1"/>
              <a:t>contestaţiilor</a:t>
            </a:r>
            <a:r>
              <a:rPr lang="en-US" dirty="0"/>
              <a:t> </a:t>
            </a:r>
            <a:r>
              <a:rPr lang="en-US" dirty="0" err="1"/>
              <a:t>prevăzute</a:t>
            </a:r>
            <a:r>
              <a:rPr lang="en-US" dirty="0"/>
              <a:t> la </a:t>
            </a:r>
            <a:r>
              <a:rPr lang="en-US" dirty="0" err="1"/>
              <a:t>alin</a:t>
            </a:r>
            <a:r>
              <a:rPr lang="en-US" dirty="0"/>
              <a:t>. (1) se </a:t>
            </a:r>
            <a:r>
              <a:rPr lang="en-US" dirty="0" err="1"/>
              <a:t>stabilesc</a:t>
            </a:r>
            <a:r>
              <a:rPr lang="en-US" dirty="0"/>
              <a:t> </a:t>
            </a:r>
            <a:r>
              <a:rPr lang="en-US" dirty="0" err="1"/>
              <a:t>prin</a:t>
            </a:r>
            <a:r>
              <a:rPr lang="en-US" dirty="0"/>
              <a:t> </a:t>
            </a:r>
            <a:r>
              <a:rPr lang="en-US" dirty="0" err="1"/>
              <a:t>ordin</a:t>
            </a:r>
            <a:r>
              <a:rPr lang="en-US" dirty="0"/>
              <a:t> al </a:t>
            </a:r>
            <a:r>
              <a:rPr lang="en-US" dirty="0" err="1"/>
              <a:t>ministrului</a:t>
            </a:r>
            <a:r>
              <a:rPr lang="en-US" dirty="0"/>
              <a:t> </a:t>
            </a:r>
            <a:r>
              <a:rPr lang="en-US" dirty="0" err="1"/>
              <a:t>sănătăţii</a:t>
            </a:r>
            <a:r>
              <a:rPr lang="en-US" dirty="0"/>
              <a:t>."</a:t>
            </a:r>
            <a:endParaRPr lang="ro-RO" dirty="0"/>
          </a:p>
          <a:p>
            <a:endParaRPr lang="ro-RO" dirty="0"/>
          </a:p>
        </p:txBody>
      </p:sp>
      <p:sp>
        <p:nvSpPr>
          <p:cNvPr id="4" name="Titlu 1"/>
          <p:cNvSpPr>
            <a:spLocks noGrp="1"/>
          </p:cNvSpPr>
          <p:nvPr>
            <p:ph type="title"/>
          </p:nvPr>
        </p:nvSpPr>
        <p:spPr/>
        <p:txBody>
          <a:bodyPr>
            <a:normAutofit fontScale="90000"/>
          </a:bodyPr>
          <a:lstStyle/>
          <a:p>
            <a:r>
              <a:rPr lang="ro-RO" sz="2200" b="1" dirty="0" smtClean="0"/>
              <a:t/>
            </a:r>
            <a:br>
              <a:rPr lang="ro-RO" sz="2200" b="1" dirty="0" smtClean="0"/>
            </a:br>
            <a:r>
              <a:rPr lang="en-US" sz="2200" b="1" dirty="0" smtClean="0"/>
              <a:t>SECŢIUNEA a 6-a</a:t>
            </a:r>
            <a:r>
              <a:rPr lang="en-US" sz="3100" dirty="0"/>
              <a:t/>
            </a:r>
            <a:br>
              <a:rPr lang="en-US" sz="3100" dirty="0"/>
            </a:br>
            <a:r>
              <a:rPr lang="en-US" sz="3100" b="1" dirty="0" smtClean="0"/>
              <a:t> SEMNALAREA BOLILOR PROFESIONALE</a:t>
            </a:r>
            <a:r>
              <a:rPr lang="en-US" b="1" dirty="0"/>
              <a:t/>
            </a:r>
            <a:br>
              <a:rPr lang="en-US" b="1" dirty="0"/>
            </a:br>
            <a:endParaRPr lang="ro-RO"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200" b="1" dirty="0" smtClean="0"/>
              <a:t>SECŢIUNEA a 6-a</a:t>
            </a:r>
            <a:r>
              <a:rPr lang="en-US" sz="3100" dirty="0" smtClean="0"/>
              <a:t/>
            </a:r>
            <a:br>
              <a:rPr lang="en-US" sz="3100" dirty="0" smtClean="0"/>
            </a:br>
            <a:r>
              <a:rPr lang="en-US" sz="3100" b="1" dirty="0" smtClean="0"/>
              <a:t> </a:t>
            </a:r>
            <a:r>
              <a:rPr lang="ro-RO" sz="3100" b="1" dirty="0" smtClean="0"/>
              <a:t>DECLARAREA</a:t>
            </a:r>
            <a:r>
              <a:rPr lang="en-US" sz="3100" b="1" dirty="0" smtClean="0"/>
              <a:t> BOLILOR PROFESIONALE</a:t>
            </a:r>
            <a:r>
              <a:rPr lang="en-US" b="1" dirty="0" smtClean="0"/>
              <a:t/>
            </a:r>
            <a:br>
              <a:rPr lang="en-US" b="1" dirty="0" smtClean="0"/>
            </a:br>
            <a:endParaRPr lang="ro-RO" dirty="0"/>
          </a:p>
        </p:txBody>
      </p:sp>
      <p:sp>
        <p:nvSpPr>
          <p:cNvPr id="3" name="Substituent conținut 2"/>
          <p:cNvSpPr>
            <a:spLocks noGrp="1"/>
          </p:cNvSpPr>
          <p:nvPr>
            <p:ph idx="1"/>
          </p:nvPr>
        </p:nvSpPr>
        <p:spPr>
          <a:xfrm>
            <a:off x="457200" y="1052736"/>
            <a:ext cx="8229600" cy="5073427"/>
          </a:xfrm>
        </p:spPr>
        <p:txBody>
          <a:bodyPr>
            <a:normAutofit/>
          </a:bodyPr>
          <a:lstStyle/>
          <a:p>
            <a:r>
              <a:rPr lang="en-US" sz="1400" dirty="0" smtClean="0"/>
              <a:t>Art. </a:t>
            </a:r>
            <a:r>
              <a:rPr lang="en-US" sz="1400" dirty="0"/>
              <a:t>159</a:t>
            </a:r>
            <a:endParaRPr lang="ro-RO" sz="1400" dirty="0"/>
          </a:p>
          <a:p>
            <a:pPr>
              <a:buNone/>
            </a:pPr>
            <a:r>
              <a:rPr lang="en-US" sz="1400" dirty="0"/>
              <a:t>    (1)  </a:t>
            </a:r>
            <a:r>
              <a:rPr lang="en-US" sz="1400" dirty="0" err="1"/>
              <a:t>Dosarul</a:t>
            </a:r>
            <a:r>
              <a:rPr lang="en-US" sz="1400" dirty="0"/>
              <a:t> de </a:t>
            </a:r>
            <a:r>
              <a:rPr lang="en-US" sz="1400" dirty="0" err="1"/>
              <a:t>cercetare</a:t>
            </a:r>
            <a:r>
              <a:rPr lang="en-US" sz="1400" dirty="0"/>
              <a:t> </a:t>
            </a:r>
            <a:r>
              <a:rPr lang="en-US" sz="1400" dirty="0" err="1"/>
              <a:t>pentru</a:t>
            </a:r>
            <a:r>
              <a:rPr lang="en-US" sz="1400" dirty="0"/>
              <a:t> </a:t>
            </a:r>
            <a:r>
              <a:rPr lang="en-US" sz="1400" dirty="0" err="1"/>
              <a:t>declararea</a:t>
            </a:r>
            <a:r>
              <a:rPr lang="en-US" sz="1400" dirty="0"/>
              <a:t> </a:t>
            </a:r>
            <a:r>
              <a:rPr lang="en-US" sz="1400" dirty="0" err="1"/>
              <a:t>bolilor</a:t>
            </a:r>
            <a:r>
              <a:rPr lang="en-US" sz="1400" dirty="0"/>
              <a:t> </a:t>
            </a:r>
            <a:r>
              <a:rPr lang="en-US" sz="1400" dirty="0" err="1"/>
              <a:t>profesionale</a:t>
            </a:r>
            <a:r>
              <a:rPr lang="en-US" sz="1400" dirty="0"/>
              <a:t> se </a:t>
            </a:r>
            <a:r>
              <a:rPr lang="en-US" sz="1400" dirty="0" err="1"/>
              <a:t>păstrează</a:t>
            </a:r>
            <a:r>
              <a:rPr lang="en-US" sz="1400" dirty="0"/>
              <a:t> la </a:t>
            </a:r>
            <a:r>
              <a:rPr lang="en-US" sz="1400" dirty="0" err="1"/>
              <a:t>direcţia</a:t>
            </a:r>
            <a:r>
              <a:rPr lang="en-US" sz="1400" dirty="0"/>
              <a:t> de </a:t>
            </a:r>
            <a:r>
              <a:rPr lang="en-US" sz="1400" dirty="0" err="1"/>
              <a:t>sănătate</a:t>
            </a:r>
            <a:r>
              <a:rPr lang="en-US" sz="1400" dirty="0"/>
              <a:t> </a:t>
            </a:r>
            <a:r>
              <a:rPr lang="en-US" sz="1400" dirty="0" err="1"/>
              <a:t>publică</a:t>
            </a:r>
            <a:r>
              <a:rPr lang="en-US" sz="1400" dirty="0"/>
              <a:t> </a:t>
            </a:r>
            <a:r>
              <a:rPr lang="en-US" sz="1400" dirty="0" err="1"/>
              <a:t>judeţeană</a:t>
            </a:r>
            <a:r>
              <a:rPr lang="en-US" sz="1400" dirty="0"/>
              <a:t> </a:t>
            </a:r>
            <a:r>
              <a:rPr lang="en-US" sz="1400" dirty="0" err="1"/>
              <a:t>şi</a:t>
            </a:r>
            <a:r>
              <a:rPr lang="en-US" sz="1400" dirty="0"/>
              <a:t> a </a:t>
            </a:r>
            <a:r>
              <a:rPr lang="en-US" sz="1400" dirty="0" err="1"/>
              <a:t>municipiului</a:t>
            </a:r>
            <a:r>
              <a:rPr lang="en-US" sz="1400" dirty="0"/>
              <a:t> </a:t>
            </a:r>
            <a:r>
              <a:rPr lang="en-US" sz="1400" dirty="0" err="1"/>
              <a:t>Bucureşti</a:t>
            </a:r>
            <a:r>
              <a:rPr lang="en-US" sz="1400" dirty="0"/>
              <a:t> </a:t>
            </a:r>
            <a:r>
              <a:rPr lang="en-US" sz="1400" dirty="0" err="1"/>
              <a:t>şi</a:t>
            </a:r>
            <a:r>
              <a:rPr lang="en-US" sz="1400" dirty="0"/>
              <a:t> </a:t>
            </a:r>
            <a:r>
              <a:rPr lang="en-US" sz="1400" dirty="0" err="1"/>
              <a:t>cuprinde</a:t>
            </a:r>
            <a:r>
              <a:rPr lang="en-US" sz="1400" dirty="0"/>
              <a:t> </a:t>
            </a:r>
            <a:r>
              <a:rPr lang="en-US" sz="1400" dirty="0" err="1"/>
              <a:t>următoarele</a:t>
            </a:r>
            <a:r>
              <a:rPr lang="en-US" sz="1400" dirty="0"/>
              <a:t> </a:t>
            </a:r>
            <a:r>
              <a:rPr lang="en-US" sz="1400" dirty="0" err="1"/>
              <a:t>documente</a:t>
            </a:r>
            <a:r>
              <a:rPr lang="en-US" sz="1400" dirty="0"/>
              <a:t>:</a:t>
            </a:r>
            <a:endParaRPr lang="ro-RO" sz="1400" dirty="0"/>
          </a:p>
          <a:p>
            <a:pPr>
              <a:buNone/>
            </a:pPr>
            <a:r>
              <a:rPr lang="en-US" sz="1400" dirty="0"/>
              <a:t>    a) </a:t>
            </a:r>
            <a:r>
              <a:rPr lang="en-US" sz="1400" dirty="0" err="1"/>
              <a:t>opisul</a:t>
            </a:r>
            <a:r>
              <a:rPr lang="en-US" sz="1400" dirty="0"/>
              <a:t> </a:t>
            </a:r>
            <a:r>
              <a:rPr lang="en-US" sz="1400" dirty="0" err="1"/>
              <a:t>documentelor</a:t>
            </a:r>
            <a:r>
              <a:rPr lang="en-US" sz="1400" dirty="0"/>
              <a:t> din </a:t>
            </a:r>
            <a:r>
              <a:rPr lang="en-US" sz="1400" dirty="0" err="1"/>
              <a:t>dosar</a:t>
            </a:r>
            <a:r>
              <a:rPr lang="en-US" sz="1400" dirty="0"/>
              <a:t>;</a:t>
            </a:r>
            <a:endParaRPr lang="ro-RO" sz="1400" dirty="0"/>
          </a:p>
          <a:p>
            <a:pPr>
              <a:buNone/>
            </a:pPr>
            <a:r>
              <a:rPr lang="en-US" sz="1400" dirty="0"/>
              <a:t>    b) </a:t>
            </a:r>
            <a:r>
              <a:rPr lang="en-US" sz="1400" dirty="0" err="1"/>
              <a:t>fişa</a:t>
            </a:r>
            <a:r>
              <a:rPr lang="en-US" sz="1400" dirty="0"/>
              <a:t> de </a:t>
            </a:r>
            <a:r>
              <a:rPr lang="en-US" sz="1400" dirty="0" err="1"/>
              <a:t>semnalare</a:t>
            </a:r>
            <a:r>
              <a:rPr lang="en-US" sz="1400" dirty="0"/>
              <a:t> BP1;</a:t>
            </a:r>
            <a:endParaRPr lang="ro-RO" sz="1400" dirty="0"/>
          </a:p>
          <a:p>
            <a:pPr>
              <a:buNone/>
            </a:pPr>
            <a:r>
              <a:rPr lang="en-US" sz="1400" dirty="0"/>
              <a:t>    c) </a:t>
            </a:r>
            <a:r>
              <a:rPr lang="en-US" sz="1400" dirty="0" err="1"/>
              <a:t>documente</a:t>
            </a:r>
            <a:r>
              <a:rPr lang="en-US" sz="1400" dirty="0"/>
              <a:t> care </a:t>
            </a:r>
            <a:r>
              <a:rPr lang="en-US" sz="1400" dirty="0" err="1"/>
              <a:t>certifică</a:t>
            </a:r>
            <a:r>
              <a:rPr lang="en-US" sz="1400" dirty="0"/>
              <a:t> </a:t>
            </a:r>
            <a:r>
              <a:rPr lang="en-US" sz="1400" dirty="0" err="1"/>
              <a:t>ruta</a:t>
            </a:r>
            <a:r>
              <a:rPr lang="en-US" sz="1400" dirty="0"/>
              <a:t> </a:t>
            </a:r>
            <a:r>
              <a:rPr lang="en-US" sz="1400" dirty="0" err="1"/>
              <a:t>profesională</a:t>
            </a:r>
            <a:r>
              <a:rPr lang="en-US" sz="1400" dirty="0"/>
              <a:t>, </a:t>
            </a:r>
            <a:r>
              <a:rPr lang="en-US" sz="1400" dirty="0" err="1"/>
              <a:t>precum</a:t>
            </a:r>
            <a:r>
              <a:rPr lang="en-US" sz="1400" dirty="0"/>
              <a:t>: </a:t>
            </a:r>
            <a:r>
              <a:rPr lang="en-US" sz="1400" dirty="0" err="1"/>
              <a:t>copie</a:t>
            </a:r>
            <a:r>
              <a:rPr lang="en-US" sz="1400" dirty="0"/>
              <a:t> de </a:t>
            </a:r>
            <a:r>
              <a:rPr lang="en-US" sz="1400" dirty="0" err="1"/>
              <a:t>pe</a:t>
            </a:r>
            <a:r>
              <a:rPr lang="en-US" sz="1400" dirty="0"/>
              <a:t> </a:t>
            </a:r>
            <a:r>
              <a:rPr lang="en-US" sz="1400" dirty="0" err="1"/>
              <a:t>carnetul</a:t>
            </a:r>
            <a:r>
              <a:rPr lang="en-US" sz="1400" dirty="0"/>
              <a:t> de </a:t>
            </a:r>
            <a:r>
              <a:rPr lang="en-US" sz="1400" dirty="0" err="1"/>
              <a:t>muncă</a:t>
            </a:r>
            <a:r>
              <a:rPr lang="en-US" sz="1400" dirty="0"/>
              <a:t>, </a:t>
            </a:r>
            <a:r>
              <a:rPr lang="en-US" sz="1400" dirty="0" err="1"/>
              <a:t>extrase</a:t>
            </a:r>
            <a:r>
              <a:rPr lang="en-US" sz="1400" dirty="0"/>
              <a:t> din </a:t>
            </a:r>
            <a:r>
              <a:rPr lang="en-US" sz="1400" dirty="0" err="1"/>
              <a:t>Registrul</a:t>
            </a:r>
            <a:r>
              <a:rPr lang="en-US" sz="1400" dirty="0"/>
              <a:t> general de </a:t>
            </a:r>
            <a:r>
              <a:rPr lang="en-US" sz="1400" dirty="0" err="1"/>
              <a:t>evidenţă</a:t>
            </a:r>
            <a:r>
              <a:rPr lang="en-US" sz="1400" dirty="0"/>
              <a:t> a </a:t>
            </a:r>
            <a:r>
              <a:rPr lang="en-US" sz="1400" dirty="0" err="1"/>
              <a:t>salariaţilor</a:t>
            </a:r>
            <a:r>
              <a:rPr lang="en-US" sz="1400" dirty="0"/>
              <a:t>, </a:t>
            </a:r>
            <a:r>
              <a:rPr lang="en-US" sz="1400" dirty="0" err="1"/>
              <a:t>adeverinţe</a:t>
            </a:r>
            <a:r>
              <a:rPr lang="en-US" sz="1400" dirty="0"/>
              <a:t>;</a:t>
            </a:r>
            <a:endParaRPr lang="ro-RO" sz="1400" dirty="0"/>
          </a:p>
          <a:p>
            <a:pPr>
              <a:buNone/>
            </a:pPr>
            <a:r>
              <a:rPr lang="en-US" sz="1400" dirty="0"/>
              <a:t>    d) </a:t>
            </a:r>
            <a:r>
              <a:rPr lang="en-US" sz="1400" dirty="0" err="1"/>
              <a:t>documente</a:t>
            </a:r>
            <a:r>
              <a:rPr lang="en-US" sz="1400" dirty="0"/>
              <a:t> care </a:t>
            </a:r>
            <a:r>
              <a:rPr lang="en-US" sz="1400" dirty="0" err="1"/>
              <a:t>atestă</a:t>
            </a:r>
            <a:r>
              <a:rPr lang="en-US" sz="1400" dirty="0"/>
              <a:t> </a:t>
            </a:r>
            <a:r>
              <a:rPr lang="en-US" sz="1400" dirty="0" err="1"/>
              <a:t>expunerea</a:t>
            </a:r>
            <a:r>
              <a:rPr lang="en-US" sz="1400" dirty="0"/>
              <a:t> </a:t>
            </a:r>
            <a:r>
              <a:rPr lang="en-US" sz="1400" dirty="0" err="1"/>
              <a:t>profesională</a:t>
            </a:r>
            <a:r>
              <a:rPr lang="en-US" sz="1400" dirty="0"/>
              <a:t>, </a:t>
            </a:r>
            <a:r>
              <a:rPr lang="en-US" sz="1400" dirty="0" err="1"/>
              <a:t>precum</a:t>
            </a:r>
            <a:r>
              <a:rPr lang="en-US" sz="1400" dirty="0"/>
              <a:t>: </a:t>
            </a:r>
            <a:r>
              <a:rPr lang="en-US" sz="1400" dirty="0" err="1"/>
              <a:t>copie</a:t>
            </a:r>
            <a:r>
              <a:rPr lang="en-US" sz="1400" dirty="0"/>
              <a:t> de </a:t>
            </a:r>
            <a:r>
              <a:rPr lang="en-US" sz="1400" dirty="0" err="1"/>
              <a:t>pe</a:t>
            </a:r>
            <a:r>
              <a:rPr lang="en-US" sz="1400" dirty="0"/>
              <a:t> </a:t>
            </a:r>
            <a:r>
              <a:rPr lang="en-US" sz="1400" dirty="0" err="1"/>
              <a:t>fişa</a:t>
            </a:r>
            <a:r>
              <a:rPr lang="en-US" sz="1400" dirty="0"/>
              <a:t> de </a:t>
            </a:r>
            <a:r>
              <a:rPr lang="en-US" sz="1400" dirty="0" err="1"/>
              <a:t>identificare</a:t>
            </a:r>
            <a:r>
              <a:rPr lang="en-US" sz="1400" dirty="0"/>
              <a:t> a </a:t>
            </a:r>
            <a:r>
              <a:rPr lang="en-US" sz="1400" dirty="0" err="1"/>
              <a:t>factorilor</a:t>
            </a:r>
            <a:r>
              <a:rPr lang="en-US" sz="1400" dirty="0"/>
              <a:t> de </a:t>
            </a:r>
            <a:r>
              <a:rPr lang="en-US" sz="1400" dirty="0" err="1"/>
              <a:t>risc</a:t>
            </a:r>
            <a:r>
              <a:rPr lang="en-US" sz="1400" dirty="0"/>
              <a:t> </a:t>
            </a:r>
            <a:r>
              <a:rPr lang="en-US" sz="1400" dirty="0" err="1"/>
              <a:t>profesional</a:t>
            </a:r>
            <a:r>
              <a:rPr lang="en-US" sz="1400" dirty="0"/>
              <a:t>, </a:t>
            </a:r>
            <a:r>
              <a:rPr lang="en-US" sz="1400" dirty="0" err="1"/>
              <a:t>adeverinţe</a:t>
            </a:r>
            <a:r>
              <a:rPr lang="en-US" sz="1400" dirty="0"/>
              <a:t> </a:t>
            </a:r>
            <a:r>
              <a:rPr lang="en-US" sz="1400" dirty="0" err="1"/>
              <a:t>şi</a:t>
            </a:r>
            <a:r>
              <a:rPr lang="en-US" sz="1400" dirty="0"/>
              <a:t>, </a:t>
            </a:r>
            <a:r>
              <a:rPr lang="en-US" sz="1400" dirty="0" err="1"/>
              <a:t>după</a:t>
            </a:r>
            <a:r>
              <a:rPr lang="en-US" sz="1400" dirty="0"/>
              <a:t> </a:t>
            </a:r>
            <a:r>
              <a:rPr lang="en-US" sz="1400" dirty="0" err="1"/>
              <a:t>caz</a:t>
            </a:r>
            <a:r>
              <a:rPr lang="en-US" sz="1400" dirty="0"/>
              <a:t>, </a:t>
            </a:r>
            <a:r>
              <a:rPr lang="en-US" sz="1400" dirty="0" err="1"/>
              <a:t>nivelul</a:t>
            </a:r>
            <a:r>
              <a:rPr lang="en-US" sz="1400" dirty="0"/>
              <a:t> </a:t>
            </a:r>
            <a:r>
              <a:rPr lang="en-US" sz="1400" dirty="0" err="1"/>
              <a:t>măsurat</a:t>
            </a:r>
            <a:r>
              <a:rPr lang="en-US" sz="1400" dirty="0"/>
              <a:t> al </a:t>
            </a:r>
            <a:r>
              <a:rPr lang="en-US" sz="1400" dirty="0" err="1"/>
              <a:t>noxelor</a:t>
            </a:r>
            <a:r>
              <a:rPr lang="en-US" sz="1400" dirty="0"/>
              <a:t> </a:t>
            </a:r>
            <a:r>
              <a:rPr lang="en-US" sz="1400" dirty="0" err="1"/>
              <a:t>sau</a:t>
            </a:r>
            <a:r>
              <a:rPr lang="en-US" sz="1400" dirty="0"/>
              <a:t> </a:t>
            </a:r>
            <a:r>
              <a:rPr lang="en-US" sz="1400" dirty="0" err="1"/>
              <a:t>noxa</a:t>
            </a:r>
            <a:r>
              <a:rPr lang="en-US" sz="1400" dirty="0"/>
              <a:t> </a:t>
            </a:r>
            <a:r>
              <a:rPr lang="en-US" sz="1400" dirty="0" err="1"/>
              <a:t>identificată</a:t>
            </a:r>
            <a:r>
              <a:rPr lang="en-US" sz="1400" dirty="0"/>
              <a:t>;</a:t>
            </a:r>
            <a:endParaRPr lang="ro-RO" sz="1400" dirty="0"/>
          </a:p>
          <a:p>
            <a:pPr>
              <a:buNone/>
            </a:pPr>
            <a:r>
              <a:rPr lang="en-US" sz="1400" dirty="0"/>
              <a:t>    e) </a:t>
            </a:r>
            <a:r>
              <a:rPr lang="en-US" sz="1400" dirty="0" err="1"/>
              <a:t>istoricul</a:t>
            </a:r>
            <a:r>
              <a:rPr lang="en-US" sz="1400" dirty="0"/>
              <a:t> </a:t>
            </a:r>
            <a:r>
              <a:rPr lang="en-US" sz="1400" dirty="0" err="1"/>
              <a:t>stării</a:t>
            </a:r>
            <a:r>
              <a:rPr lang="en-US" sz="1400" dirty="0"/>
              <a:t> de </a:t>
            </a:r>
            <a:r>
              <a:rPr lang="en-US" sz="1400" dirty="0" err="1"/>
              <a:t>sănătate</a:t>
            </a:r>
            <a:r>
              <a:rPr lang="en-US" sz="1400" dirty="0"/>
              <a:t> la </a:t>
            </a:r>
            <a:r>
              <a:rPr lang="en-US" sz="1400" dirty="0" err="1"/>
              <a:t>locul</a:t>
            </a:r>
            <a:r>
              <a:rPr lang="en-US" sz="1400" dirty="0"/>
              <a:t> de </a:t>
            </a:r>
            <a:r>
              <a:rPr lang="en-US" sz="1400" dirty="0" err="1"/>
              <a:t>muncă</a:t>
            </a:r>
            <a:r>
              <a:rPr lang="en-US" sz="1400" dirty="0"/>
              <a:t>, cum </a:t>
            </a:r>
            <a:r>
              <a:rPr lang="en-US" sz="1400" dirty="0" err="1"/>
              <a:t>ar</a:t>
            </a:r>
            <a:r>
              <a:rPr lang="en-US" sz="1400" dirty="0"/>
              <a:t> </a:t>
            </a:r>
            <a:r>
              <a:rPr lang="en-US" sz="1400" dirty="0" err="1"/>
              <a:t>fi</a:t>
            </a:r>
            <a:r>
              <a:rPr lang="en-US" sz="1400" dirty="0"/>
              <a:t>: </a:t>
            </a:r>
            <a:r>
              <a:rPr lang="en-US" sz="1400" dirty="0" err="1"/>
              <a:t>documentul</a:t>
            </a:r>
            <a:r>
              <a:rPr lang="en-US" sz="1400" dirty="0"/>
              <a:t> </a:t>
            </a:r>
            <a:r>
              <a:rPr lang="en-US" sz="1400" dirty="0" err="1"/>
              <a:t>eliberat</a:t>
            </a:r>
            <a:r>
              <a:rPr lang="en-US" sz="1400" dirty="0"/>
              <a:t> de </a:t>
            </a:r>
            <a:r>
              <a:rPr lang="en-US" sz="1400" dirty="0" err="1"/>
              <a:t>medicul</a:t>
            </a:r>
            <a:r>
              <a:rPr lang="en-US" sz="1400" dirty="0"/>
              <a:t> de </a:t>
            </a:r>
            <a:r>
              <a:rPr lang="en-US" sz="1400" dirty="0" err="1"/>
              <a:t>medicina</a:t>
            </a:r>
            <a:r>
              <a:rPr lang="en-US" sz="1400" dirty="0"/>
              <a:t> </a:t>
            </a:r>
            <a:r>
              <a:rPr lang="en-US" sz="1400" dirty="0" err="1"/>
              <a:t>muncii</a:t>
            </a:r>
            <a:r>
              <a:rPr lang="en-US" sz="1400" dirty="0"/>
              <a:t> care </a:t>
            </a:r>
            <a:r>
              <a:rPr lang="en-US" sz="1400" dirty="0" err="1"/>
              <a:t>asigură</a:t>
            </a:r>
            <a:r>
              <a:rPr lang="en-US" sz="1400" dirty="0"/>
              <a:t> </a:t>
            </a:r>
            <a:r>
              <a:rPr lang="en-US" sz="1400" dirty="0" err="1"/>
              <a:t>asistenţa</a:t>
            </a:r>
            <a:r>
              <a:rPr lang="en-US" sz="1400" dirty="0"/>
              <a:t> de </a:t>
            </a:r>
            <a:r>
              <a:rPr lang="en-US" sz="1400" dirty="0" err="1"/>
              <a:t>medicina</a:t>
            </a:r>
            <a:r>
              <a:rPr lang="en-US" sz="1400" dirty="0"/>
              <a:t> </a:t>
            </a:r>
            <a:r>
              <a:rPr lang="en-US" sz="1400" dirty="0" err="1"/>
              <a:t>muncii</a:t>
            </a:r>
            <a:r>
              <a:rPr lang="en-US" sz="1400" dirty="0"/>
              <a:t> la </a:t>
            </a:r>
            <a:r>
              <a:rPr lang="en-US" sz="1400" dirty="0" err="1"/>
              <a:t>unitatea</a:t>
            </a:r>
            <a:r>
              <a:rPr lang="en-US" sz="1400" dirty="0"/>
              <a:t> </a:t>
            </a:r>
            <a:r>
              <a:rPr lang="en-US" sz="1400" dirty="0" err="1"/>
              <a:t>respectivă</a:t>
            </a:r>
            <a:r>
              <a:rPr lang="en-US" sz="1400" dirty="0"/>
              <a:t>, </a:t>
            </a:r>
            <a:r>
              <a:rPr lang="en-US" sz="1400" dirty="0" err="1"/>
              <a:t>după</a:t>
            </a:r>
            <a:r>
              <a:rPr lang="en-US" sz="1400" dirty="0"/>
              <a:t> </a:t>
            </a:r>
            <a:r>
              <a:rPr lang="en-US" sz="1400" dirty="0" err="1"/>
              <a:t>caz</a:t>
            </a:r>
            <a:r>
              <a:rPr lang="en-US" sz="1400" dirty="0"/>
              <a:t>;</a:t>
            </a:r>
            <a:endParaRPr lang="ro-RO" sz="1400" dirty="0"/>
          </a:p>
          <a:p>
            <a:pPr>
              <a:buNone/>
            </a:pPr>
            <a:r>
              <a:rPr lang="en-US" sz="1400" dirty="0"/>
              <a:t>    f) document medical care </a:t>
            </a:r>
            <a:r>
              <a:rPr lang="en-US" sz="1400" dirty="0" err="1"/>
              <a:t>precizează</a:t>
            </a:r>
            <a:r>
              <a:rPr lang="en-US" sz="1400" dirty="0"/>
              <a:t> </a:t>
            </a:r>
            <a:r>
              <a:rPr lang="en-US" sz="1400" dirty="0" err="1"/>
              <a:t>diagnosticul</a:t>
            </a:r>
            <a:r>
              <a:rPr lang="en-US" sz="1400" dirty="0"/>
              <a:t> </a:t>
            </a:r>
            <a:r>
              <a:rPr lang="en-US" sz="1400" dirty="0" err="1"/>
              <a:t>prezumtiv</a:t>
            </a:r>
            <a:r>
              <a:rPr lang="en-US" sz="1400" dirty="0"/>
              <a:t> de </a:t>
            </a:r>
            <a:r>
              <a:rPr lang="en-US" sz="1400" dirty="0" err="1"/>
              <a:t>boală</a:t>
            </a:r>
            <a:r>
              <a:rPr lang="en-US" sz="1400" dirty="0"/>
              <a:t> </a:t>
            </a:r>
            <a:r>
              <a:rPr lang="en-US" sz="1400" dirty="0" err="1"/>
              <a:t>profesională</a:t>
            </a:r>
            <a:r>
              <a:rPr lang="en-US" sz="1400" dirty="0"/>
              <a:t>, </a:t>
            </a:r>
            <a:r>
              <a:rPr lang="en-US" sz="1400" dirty="0" err="1"/>
              <a:t>respectiv</a:t>
            </a:r>
            <a:r>
              <a:rPr lang="en-US" sz="1400" dirty="0"/>
              <a:t>: </a:t>
            </a:r>
            <a:r>
              <a:rPr lang="en-US" sz="1400" dirty="0" err="1"/>
              <a:t>biletul</a:t>
            </a:r>
            <a:r>
              <a:rPr lang="en-US" sz="1400" dirty="0"/>
              <a:t> de </a:t>
            </a:r>
            <a:r>
              <a:rPr lang="en-US" sz="1400" dirty="0" err="1"/>
              <a:t>ieşire</a:t>
            </a:r>
            <a:r>
              <a:rPr lang="en-US" sz="1400" dirty="0"/>
              <a:t> </a:t>
            </a:r>
            <a:r>
              <a:rPr lang="en-US" sz="1400" dirty="0" err="1"/>
              <a:t>emis</a:t>
            </a:r>
            <a:r>
              <a:rPr lang="en-US" sz="1400" dirty="0"/>
              <a:t> de </a:t>
            </a:r>
            <a:r>
              <a:rPr lang="en-US" sz="1400" dirty="0" err="1"/>
              <a:t>clinica</a:t>
            </a:r>
            <a:r>
              <a:rPr lang="en-US" sz="1400" dirty="0"/>
              <a:t>/</a:t>
            </a:r>
            <a:r>
              <a:rPr lang="en-US" sz="1400" dirty="0" err="1"/>
              <a:t>secţia</a:t>
            </a:r>
            <a:r>
              <a:rPr lang="en-US" sz="1400" dirty="0"/>
              <a:t> de </a:t>
            </a:r>
            <a:r>
              <a:rPr lang="en-US" sz="1400" dirty="0" err="1"/>
              <a:t>medicina</a:t>
            </a:r>
            <a:r>
              <a:rPr lang="en-US" sz="1400" dirty="0"/>
              <a:t> </a:t>
            </a:r>
            <a:r>
              <a:rPr lang="en-US" sz="1400" dirty="0" err="1"/>
              <a:t>muncii</a:t>
            </a:r>
            <a:r>
              <a:rPr lang="en-US" sz="1400" dirty="0"/>
              <a:t> din </a:t>
            </a:r>
            <a:r>
              <a:rPr lang="en-US" sz="1400" dirty="0" err="1"/>
              <a:t>structura</a:t>
            </a:r>
            <a:r>
              <a:rPr lang="en-US" sz="1400" dirty="0"/>
              <a:t> </a:t>
            </a:r>
            <a:r>
              <a:rPr lang="en-US" sz="1400" dirty="0" err="1"/>
              <a:t>spitalelor</a:t>
            </a:r>
            <a:r>
              <a:rPr lang="en-US" sz="1400" dirty="0"/>
              <a:t> </a:t>
            </a:r>
            <a:r>
              <a:rPr lang="en-US" sz="1400" dirty="0" err="1"/>
              <a:t>sau</a:t>
            </a:r>
            <a:r>
              <a:rPr lang="en-US" sz="1400" dirty="0"/>
              <a:t> </a:t>
            </a:r>
            <a:r>
              <a:rPr lang="en-US" sz="1400" dirty="0" err="1"/>
              <a:t>referat</a:t>
            </a:r>
            <a:r>
              <a:rPr lang="en-US" sz="1400" dirty="0"/>
              <a:t> medical </a:t>
            </a:r>
            <a:r>
              <a:rPr lang="en-US" sz="1400" dirty="0" err="1"/>
              <a:t>în</a:t>
            </a:r>
            <a:r>
              <a:rPr lang="en-US" sz="1400" dirty="0"/>
              <a:t> </a:t>
            </a:r>
            <a:r>
              <a:rPr lang="en-US" sz="1400" dirty="0" err="1"/>
              <a:t>cazul</a:t>
            </a:r>
            <a:r>
              <a:rPr lang="en-US" sz="1400" dirty="0"/>
              <a:t> </a:t>
            </a:r>
            <a:r>
              <a:rPr lang="en-US" sz="1400" dirty="0" err="1"/>
              <a:t>în</a:t>
            </a:r>
            <a:r>
              <a:rPr lang="en-US" sz="1400" dirty="0"/>
              <a:t> care </a:t>
            </a:r>
            <a:r>
              <a:rPr lang="en-US" sz="1400" dirty="0" err="1"/>
              <a:t>bolnavul</a:t>
            </a:r>
            <a:r>
              <a:rPr lang="en-US" sz="1400" dirty="0"/>
              <a:t> nu a </a:t>
            </a:r>
            <a:r>
              <a:rPr lang="en-US" sz="1400" dirty="0" err="1"/>
              <a:t>fost</a:t>
            </a:r>
            <a:r>
              <a:rPr lang="en-US" sz="1400" dirty="0"/>
              <a:t> </a:t>
            </a:r>
            <a:r>
              <a:rPr lang="en-US" sz="1400" dirty="0" err="1"/>
              <a:t>internat</a:t>
            </a:r>
            <a:r>
              <a:rPr lang="en-US" sz="1400" dirty="0"/>
              <a:t>;</a:t>
            </a:r>
            <a:endParaRPr lang="ro-RO" sz="1400" dirty="0"/>
          </a:p>
          <a:p>
            <a:pPr>
              <a:buNone/>
            </a:pPr>
            <a:r>
              <a:rPr lang="en-US" sz="1400" dirty="0"/>
              <a:t>    g) </a:t>
            </a:r>
            <a:r>
              <a:rPr lang="en-US" sz="1400" dirty="0" err="1"/>
              <a:t>documente</a:t>
            </a:r>
            <a:r>
              <a:rPr lang="en-US" sz="1400" dirty="0"/>
              <a:t> care </a:t>
            </a:r>
            <a:r>
              <a:rPr lang="en-US" sz="1400" dirty="0" err="1"/>
              <a:t>să</a:t>
            </a:r>
            <a:r>
              <a:rPr lang="en-US" sz="1400" dirty="0"/>
              <a:t> </a:t>
            </a:r>
            <a:r>
              <a:rPr lang="en-US" sz="1400" dirty="0" err="1"/>
              <a:t>ateste</a:t>
            </a:r>
            <a:r>
              <a:rPr lang="en-US" sz="1400" dirty="0"/>
              <a:t> </a:t>
            </a:r>
            <a:r>
              <a:rPr lang="en-US" sz="1400" dirty="0" err="1"/>
              <a:t>statusul</a:t>
            </a:r>
            <a:r>
              <a:rPr lang="en-US" sz="1400" dirty="0"/>
              <a:t> </a:t>
            </a:r>
            <a:r>
              <a:rPr lang="en-US" sz="1400" dirty="0" err="1"/>
              <a:t>socioprofesional</a:t>
            </a:r>
            <a:r>
              <a:rPr lang="en-US" sz="1400" dirty="0"/>
              <a:t>, de </a:t>
            </a:r>
            <a:r>
              <a:rPr lang="en-US" sz="1400" dirty="0" err="1"/>
              <a:t>exemplu</a:t>
            </a:r>
            <a:r>
              <a:rPr lang="en-US" sz="1400" dirty="0"/>
              <a:t>: </a:t>
            </a:r>
            <a:r>
              <a:rPr lang="en-US" sz="1400" dirty="0" err="1"/>
              <a:t>pensionar</a:t>
            </a:r>
            <a:r>
              <a:rPr lang="en-US" sz="1400" dirty="0"/>
              <a:t> de </a:t>
            </a:r>
            <a:r>
              <a:rPr lang="en-US" sz="1400" dirty="0" err="1"/>
              <a:t>invaliditate</a:t>
            </a:r>
            <a:r>
              <a:rPr lang="en-US" sz="1400" dirty="0"/>
              <a:t>, </a:t>
            </a:r>
            <a:r>
              <a:rPr lang="en-US" sz="1400" dirty="0" err="1"/>
              <a:t>pensionar</a:t>
            </a:r>
            <a:r>
              <a:rPr lang="en-US" sz="1400" dirty="0"/>
              <a:t> de </a:t>
            </a:r>
            <a:r>
              <a:rPr lang="en-US" sz="1400" dirty="0" err="1"/>
              <a:t>vârstă</a:t>
            </a:r>
            <a:r>
              <a:rPr lang="en-US" sz="1400" dirty="0"/>
              <a:t>, </a:t>
            </a:r>
            <a:r>
              <a:rPr lang="en-US" sz="1400" dirty="0" err="1"/>
              <a:t>persoană</a:t>
            </a:r>
            <a:r>
              <a:rPr lang="en-US" sz="1400" dirty="0"/>
              <a:t> cu handicap, </a:t>
            </a:r>
            <a:r>
              <a:rPr lang="en-US" sz="1400" dirty="0" err="1"/>
              <a:t>angajat</a:t>
            </a:r>
            <a:r>
              <a:rPr lang="en-US" sz="1400" dirty="0"/>
              <a:t> cu </a:t>
            </a:r>
            <a:r>
              <a:rPr lang="en-US" sz="1400" dirty="0" err="1"/>
              <a:t>unul</a:t>
            </a:r>
            <a:r>
              <a:rPr lang="en-US" sz="1400" dirty="0"/>
              <a:t> </a:t>
            </a:r>
            <a:r>
              <a:rPr lang="en-US" sz="1400" dirty="0" err="1"/>
              <a:t>sau</a:t>
            </a:r>
            <a:r>
              <a:rPr lang="en-US" sz="1400" dirty="0"/>
              <a:t> </a:t>
            </a:r>
            <a:r>
              <a:rPr lang="en-US" sz="1400" dirty="0" err="1"/>
              <a:t>mai</a:t>
            </a:r>
            <a:r>
              <a:rPr lang="en-US" sz="1400" dirty="0"/>
              <a:t> </a:t>
            </a:r>
            <a:r>
              <a:rPr lang="en-US" sz="1400" dirty="0" err="1"/>
              <a:t>multe</a:t>
            </a:r>
            <a:r>
              <a:rPr lang="en-US" sz="1400" dirty="0"/>
              <a:t> </a:t>
            </a:r>
            <a:r>
              <a:rPr lang="en-US" sz="1400" dirty="0" err="1"/>
              <a:t>contracte</a:t>
            </a:r>
            <a:r>
              <a:rPr lang="en-US" sz="1400" dirty="0"/>
              <a:t> de </a:t>
            </a:r>
            <a:r>
              <a:rPr lang="en-US" sz="1400" dirty="0" err="1"/>
              <a:t>muncă</a:t>
            </a:r>
            <a:r>
              <a:rPr lang="en-US" sz="1400" dirty="0"/>
              <a:t>;</a:t>
            </a:r>
            <a:endParaRPr lang="ro-RO" sz="1400" dirty="0"/>
          </a:p>
          <a:p>
            <a:pPr>
              <a:buNone/>
            </a:pPr>
            <a:r>
              <a:rPr lang="en-US" sz="1400" dirty="0"/>
              <a:t>    h) </a:t>
            </a:r>
            <a:r>
              <a:rPr lang="en-US" sz="1400" dirty="0" err="1"/>
              <a:t>procesul</a:t>
            </a:r>
            <a:r>
              <a:rPr lang="en-US" sz="1400" dirty="0"/>
              <a:t>-verbal de </a:t>
            </a:r>
            <a:r>
              <a:rPr lang="en-US" sz="1400" dirty="0" err="1"/>
              <a:t>cercetare</a:t>
            </a:r>
            <a:r>
              <a:rPr lang="en-US" sz="1400" dirty="0"/>
              <a:t> a </a:t>
            </a:r>
            <a:r>
              <a:rPr lang="en-US" sz="1400" dirty="0" err="1"/>
              <a:t>cazului</a:t>
            </a:r>
            <a:r>
              <a:rPr lang="en-US" sz="1400" dirty="0"/>
              <a:t> de </a:t>
            </a:r>
            <a:r>
              <a:rPr lang="en-US" sz="1400" dirty="0" err="1"/>
              <a:t>boală</a:t>
            </a:r>
            <a:r>
              <a:rPr lang="en-US" sz="1400" dirty="0"/>
              <a:t> </a:t>
            </a:r>
            <a:r>
              <a:rPr lang="en-US" sz="1400" dirty="0" err="1"/>
              <a:t>profesională</a:t>
            </a:r>
            <a:r>
              <a:rPr lang="en-US" sz="1400" dirty="0"/>
              <a:t>.</a:t>
            </a:r>
            <a:endParaRPr lang="ro-RO" sz="1400" dirty="0"/>
          </a:p>
          <a:p>
            <a:pPr>
              <a:buNone/>
            </a:pPr>
            <a:r>
              <a:rPr lang="en-US" sz="1400" dirty="0" smtClean="0"/>
              <a:t>    (2)  </a:t>
            </a:r>
            <a:r>
              <a:rPr lang="en-US" sz="1400" dirty="0" err="1" smtClean="0"/>
              <a:t>În</a:t>
            </a:r>
            <a:r>
              <a:rPr lang="en-US" sz="1400" dirty="0" smtClean="0"/>
              <a:t> </a:t>
            </a:r>
            <a:r>
              <a:rPr lang="en-US" sz="1400" dirty="0" err="1" smtClean="0"/>
              <a:t>vederea</a:t>
            </a:r>
            <a:r>
              <a:rPr lang="en-US" sz="1400" dirty="0" smtClean="0"/>
              <a:t> </a:t>
            </a:r>
            <a:r>
              <a:rPr lang="en-US" sz="1400" dirty="0" err="1" smtClean="0"/>
              <a:t>completării</a:t>
            </a:r>
            <a:r>
              <a:rPr lang="en-US" sz="1400" dirty="0" smtClean="0"/>
              <a:t> </a:t>
            </a:r>
            <a:r>
              <a:rPr lang="en-US" sz="1400" dirty="0" err="1" smtClean="0"/>
              <a:t>dosarului</a:t>
            </a:r>
            <a:r>
              <a:rPr lang="en-US" sz="1400" dirty="0" smtClean="0"/>
              <a:t> de </a:t>
            </a:r>
            <a:r>
              <a:rPr lang="en-US" sz="1400" dirty="0" err="1" smtClean="0"/>
              <a:t>cercetare</a:t>
            </a:r>
            <a:r>
              <a:rPr lang="en-US" sz="1400" dirty="0" smtClean="0"/>
              <a:t> </a:t>
            </a:r>
            <a:r>
              <a:rPr lang="en-US" sz="1400" dirty="0" err="1" smtClean="0"/>
              <a:t>pentru</a:t>
            </a:r>
            <a:r>
              <a:rPr lang="en-US" sz="1400" dirty="0" smtClean="0"/>
              <a:t> </a:t>
            </a:r>
            <a:r>
              <a:rPr lang="en-US" sz="1400" dirty="0" err="1" smtClean="0"/>
              <a:t>declararea</a:t>
            </a:r>
            <a:r>
              <a:rPr lang="en-US" sz="1400" dirty="0" smtClean="0"/>
              <a:t> </a:t>
            </a:r>
            <a:r>
              <a:rPr lang="en-US" sz="1400" dirty="0" err="1" smtClean="0"/>
              <a:t>bolilor</a:t>
            </a:r>
            <a:r>
              <a:rPr lang="en-US" sz="1400" dirty="0" smtClean="0"/>
              <a:t> </a:t>
            </a:r>
            <a:r>
              <a:rPr lang="en-US" sz="1400" dirty="0" err="1" smtClean="0"/>
              <a:t>profesionale</a:t>
            </a:r>
            <a:r>
              <a:rPr lang="en-US" sz="1400" dirty="0" smtClean="0"/>
              <a:t>, </a:t>
            </a:r>
            <a:r>
              <a:rPr lang="en-US" sz="1400" dirty="0" err="1" smtClean="0"/>
              <a:t>angajatorul</a:t>
            </a:r>
            <a:r>
              <a:rPr lang="en-US" sz="1400" dirty="0" smtClean="0"/>
              <a:t> are </a:t>
            </a:r>
            <a:r>
              <a:rPr lang="en-US" sz="1400" dirty="0" err="1" smtClean="0"/>
              <a:t>obligaţia</a:t>
            </a:r>
            <a:r>
              <a:rPr lang="en-US" sz="1400" dirty="0" smtClean="0"/>
              <a:t> </a:t>
            </a:r>
            <a:r>
              <a:rPr lang="en-US" sz="1400" dirty="0" err="1" smtClean="0"/>
              <a:t>să</a:t>
            </a:r>
            <a:r>
              <a:rPr lang="en-US" sz="1400" dirty="0" smtClean="0"/>
              <a:t> </a:t>
            </a:r>
            <a:r>
              <a:rPr lang="en-US" sz="1400" dirty="0" err="1" smtClean="0"/>
              <a:t>pună</a:t>
            </a:r>
            <a:r>
              <a:rPr lang="en-US" sz="1400" dirty="0" smtClean="0"/>
              <a:t> la </a:t>
            </a:r>
            <a:r>
              <a:rPr lang="en-US" sz="1400" dirty="0" err="1" smtClean="0"/>
              <a:t>dispoziţia</a:t>
            </a:r>
            <a:r>
              <a:rPr lang="en-US" sz="1400" dirty="0" smtClean="0"/>
              <a:t> </a:t>
            </a:r>
            <a:r>
              <a:rPr lang="en-US" sz="1400" dirty="0" err="1" smtClean="0"/>
              <a:t>medicului</a:t>
            </a:r>
            <a:r>
              <a:rPr lang="en-US" sz="1400" dirty="0" smtClean="0"/>
              <a:t> de </a:t>
            </a:r>
            <a:r>
              <a:rPr lang="en-US" sz="1400" dirty="0" err="1" smtClean="0"/>
              <a:t>medicina</a:t>
            </a:r>
            <a:r>
              <a:rPr lang="en-US" sz="1400" dirty="0" smtClean="0"/>
              <a:t> </a:t>
            </a:r>
            <a:r>
              <a:rPr lang="en-US" sz="1400" dirty="0" err="1" smtClean="0"/>
              <a:t>muncii</a:t>
            </a:r>
            <a:r>
              <a:rPr lang="en-US" sz="1400" dirty="0" smtClean="0"/>
              <a:t> din </a:t>
            </a:r>
            <a:r>
              <a:rPr lang="en-US" sz="1400" dirty="0" err="1" smtClean="0"/>
              <a:t>cadrul</a:t>
            </a:r>
            <a:r>
              <a:rPr lang="en-US" sz="1400" dirty="0" smtClean="0"/>
              <a:t> </a:t>
            </a:r>
            <a:r>
              <a:rPr lang="en-US" sz="1400" dirty="0" err="1" smtClean="0"/>
              <a:t>direcţiei</a:t>
            </a:r>
            <a:r>
              <a:rPr lang="en-US" sz="1400" dirty="0" smtClean="0"/>
              <a:t> de </a:t>
            </a:r>
            <a:r>
              <a:rPr lang="en-US" sz="1400" dirty="0" err="1" smtClean="0"/>
              <a:t>sănătate</a:t>
            </a:r>
            <a:r>
              <a:rPr lang="en-US" sz="1400" dirty="0" smtClean="0"/>
              <a:t> </a:t>
            </a:r>
            <a:r>
              <a:rPr lang="en-US" sz="1400" dirty="0" err="1" smtClean="0"/>
              <a:t>publică</a:t>
            </a:r>
            <a:r>
              <a:rPr lang="en-US" sz="1400" dirty="0" smtClean="0"/>
              <a:t> </a:t>
            </a:r>
            <a:r>
              <a:rPr lang="en-US" sz="1400" dirty="0" err="1" smtClean="0"/>
              <a:t>judeţene</a:t>
            </a:r>
            <a:r>
              <a:rPr lang="en-US" sz="1400" dirty="0" smtClean="0"/>
              <a:t> </a:t>
            </a:r>
            <a:r>
              <a:rPr lang="en-US" sz="1400" dirty="0" err="1" smtClean="0"/>
              <a:t>şi</a:t>
            </a:r>
            <a:r>
              <a:rPr lang="en-US" sz="1400" dirty="0" smtClean="0"/>
              <a:t> a </a:t>
            </a:r>
            <a:r>
              <a:rPr lang="en-US" sz="1400" dirty="0" err="1" smtClean="0"/>
              <a:t>municipiului</a:t>
            </a:r>
            <a:r>
              <a:rPr lang="en-US" sz="1400" dirty="0" smtClean="0"/>
              <a:t> </a:t>
            </a:r>
            <a:r>
              <a:rPr lang="en-US" sz="1400" dirty="0" err="1" smtClean="0"/>
              <a:t>Bucureşti</a:t>
            </a:r>
            <a:r>
              <a:rPr lang="en-US" sz="1400" dirty="0" smtClean="0"/>
              <a:t>, </a:t>
            </a:r>
            <a:r>
              <a:rPr lang="en-US" sz="1400" dirty="0" err="1" smtClean="0"/>
              <a:t>în</a:t>
            </a:r>
            <a:r>
              <a:rPr lang="en-US" sz="1400" dirty="0" smtClean="0"/>
              <a:t> </a:t>
            </a:r>
            <a:r>
              <a:rPr lang="en-US" sz="1400" dirty="0" err="1" smtClean="0"/>
              <a:t>termenul</a:t>
            </a:r>
            <a:r>
              <a:rPr lang="en-US" sz="1400" dirty="0" smtClean="0"/>
              <a:t> </a:t>
            </a:r>
            <a:r>
              <a:rPr lang="en-US" sz="1400" dirty="0" err="1" smtClean="0"/>
              <a:t>stabilit</a:t>
            </a:r>
            <a:r>
              <a:rPr lang="en-US" sz="1400" dirty="0" smtClean="0"/>
              <a:t> de </a:t>
            </a:r>
            <a:r>
              <a:rPr lang="en-US" sz="1400" dirty="0" err="1" smtClean="0"/>
              <a:t>acesta</a:t>
            </a:r>
            <a:r>
              <a:rPr lang="en-US" sz="1400" dirty="0" smtClean="0"/>
              <a:t>, </a:t>
            </a:r>
            <a:r>
              <a:rPr lang="en-US" sz="1400" dirty="0" err="1" smtClean="0"/>
              <a:t>toate</a:t>
            </a:r>
            <a:r>
              <a:rPr lang="en-US" sz="1400" dirty="0" smtClean="0"/>
              <a:t> </a:t>
            </a:r>
            <a:r>
              <a:rPr lang="en-US" sz="1400" dirty="0" err="1" smtClean="0"/>
              <a:t>documentele</a:t>
            </a:r>
            <a:r>
              <a:rPr lang="en-US" sz="1400" dirty="0" smtClean="0"/>
              <a:t> </a:t>
            </a:r>
            <a:r>
              <a:rPr lang="en-US" sz="1400" dirty="0" err="1" smtClean="0"/>
              <a:t>necesare</a:t>
            </a:r>
            <a:r>
              <a:rPr lang="en-US" sz="1400" dirty="0" smtClean="0"/>
              <a:t> </a:t>
            </a:r>
            <a:r>
              <a:rPr lang="en-US" sz="1400" dirty="0" err="1" smtClean="0"/>
              <a:t>solicitate</a:t>
            </a:r>
            <a:r>
              <a:rPr lang="en-US" sz="1400" dirty="0" smtClean="0"/>
              <a:t>."</a:t>
            </a:r>
            <a:endParaRPr lang="ro-RO" sz="1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200" b="1" dirty="0" smtClean="0"/>
              <a:t>SECŢIUNEA a 6-a</a:t>
            </a:r>
            <a:r>
              <a:rPr lang="en-US" sz="3100" dirty="0" smtClean="0"/>
              <a:t/>
            </a:r>
            <a:br>
              <a:rPr lang="en-US" sz="3100" dirty="0" smtClean="0"/>
            </a:br>
            <a:r>
              <a:rPr lang="en-US" sz="3100" b="1" dirty="0" smtClean="0"/>
              <a:t> </a:t>
            </a:r>
            <a:r>
              <a:rPr lang="ro-RO" sz="3100" b="1" dirty="0" smtClean="0"/>
              <a:t>DECLARAREA</a:t>
            </a:r>
            <a:r>
              <a:rPr lang="en-US" sz="3100" b="1" dirty="0" smtClean="0"/>
              <a:t> BOLILOR PROFESIONALE</a:t>
            </a:r>
            <a:r>
              <a:rPr lang="en-US" b="1" dirty="0" smtClean="0"/>
              <a:t/>
            </a:r>
            <a:br>
              <a:rPr lang="en-US" b="1" dirty="0" smtClean="0"/>
            </a:br>
            <a:endParaRPr lang="ro-RO" dirty="0"/>
          </a:p>
        </p:txBody>
      </p:sp>
      <p:sp>
        <p:nvSpPr>
          <p:cNvPr id="3" name="Substituent conținut 2"/>
          <p:cNvSpPr>
            <a:spLocks noGrp="1"/>
          </p:cNvSpPr>
          <p:nvPr>
            <p:ph idx="1"/>
          </p:nvPr>
        </p:nvSpPr>
        <p:spPr>
          <a:xfrm>
            <a:off x="457200" y="1052736"/>
            <a:ext cx="8229600" cy="5073427"/>
          </a:xfrm>
        </p:spPr>
        <p:txBody>
          <a:bodyPr>
            <a:normAutofit/>
          </a:bodyPr>
          <a:lstStyle/>
          <a:p>
            <a:r>
              <a:rPr lang="en-US" sz="1400" dirty="0" smtClean="0"/>
              <a:t>Art. </a:t>
            </a:r>
            <a:r>
              <a:rPr lang="en-US" sz="1400" dirty="0"/>
              <a:t>159</a:t>
            </a:r>
            <a:endParaRPr lang="ro-RO" sz="1400" dirty="0"/>
          </a:p>
          <a:p>
            <a:pPr indent="12700">
              <a:buNone/>
            </a:pPr>
            <a:r>
              <a:rPr lang="ro-RO" sz="1400" dirty="0" smtClean="0"/>
              <a:t>      </a:t>
            </a:r>
            <a:r>
              <a:rPr lang="vi-VN" sz="1400" dirty="0" smtClean="0">
                <a:solidFill>
                  <a:srgbClr val="FF0000"/>
                </a:solidFill>
                <a:latin typeface="Arial" pitchFamily="34" charset="0"/>
                <a:cs typeface="Arial" pitchFamily="34" charset="0"/>
              </a:rPr>
              <a:t>Dosarul de cercetare pentru declararea bolilor profesionale se păstrează la direcţia de sănătate publică judeţeană sau a municipiului Bucureşti şi va cuprinde următoarele documente:</a:t>
            </a:r>
          </a:p>
          <a:p>
            <a:pPr indent="12700">
              <a:buNone/>
            </a:pPr>
            <a:r>
              <a:rPr lang="pt-BR" sz="1400" dirty="0" smtClean="0">
                <a:solidFill>
                  <a:srgbClr val="FF0000"/>
                </a:solidFill>
                <a:latin typeface="Arial" pitchFamily="34" charset="0"/>
                <a:cs typeface="Arial" pitchFamily="34" charset="0"/>
              </a:rPr>
              <a:t>    a) opisul documentelor din dosar;</a:t>
            </a:r>
          </a:p>
          <a:p>
            <a:pPr indent="12700">
              <a:buNone/>
            </a:pPr>
            <a:r>
              <a:rPr lang="vi-VN" sz="1400" dirty="0" smtClean="0">
                <a:solidFill>
                  <a:srgbClr val="FF0000"/>
                </a:solidFill>
                <a:latin typeface="Arial" pitchFamily="34" charset="0"/>
                <a:cs typeface="Arial" pitchFamily="34" charset="0"/>
              </a:rPr>
              <a:t>    b) istoricul de expunere profesională (documentul care certifică ruta profesională, şi anume copie de pe carnetul de muncă) şi, după caz, nivelul măsurat al noxelor sau noxa identificată;</a:t>
            </a:r>
          </a:p>
          <a:p>
            <a:pPr indent="12700">
              <a:buNone/>
            </a:pPr>
            <a:r>
              <a:rPr lang="en-US" sz="1400" dirty="0" smtClean="0">
                <a:solidFill>
                  <a:srgbClr val="FF0000"/>
                </a:solidFill>
                <a:latin typeface="Arial" pitchFamily="34" charset="0"/>
                <a:cs typeface="Arial" pitchFamily="34" charset="0"/>
              </a:rPr>
              <a:t>    c) </a:t>
            </a:r>
            <a:r>
              <a:rPr lang="en-US" sz="1400" dirty="0" err="1" smtClean="0">
                <a:solidFill>
                  <a:srgbClr val="FF0000"/>
                </a:solidFill>
                <a:latin typeface="Arial" pitchFamily="34" charset="0"/>
                <a:cs typeface="Arial" pitchFamily="34" charset="0"/>
              </a:rPr>
              <a:t>copie</a:t>
            </a:r>
            <a:r>
              <a:rPr lang="en-US" sz="1400" dirty="0" smtClean="0">
                <a:solidFill>
                  <a:srgbClr val="FF0000"/>
                </a:solidFill>
                <a:latin typeface="Arial" pitchFamily="34" charset="0"/>
                <a:cs typeface="Arial" pitchFamily="34" charset="0"/>
              </a:rPr>
              <a:t> de </a:t>
            </a:r>
            <a:r>
              <a:rPr lang="en-US" sz="1400" dirty="0" err="1" smtClean="0">
                <a:solidFill>
                  <a:srgbClr val="FF0000"/>
                </a:solidFill>
                <a:latin typeface="Arial" pitchFamily="34" charset="0"/>
                <a:cs typeface="Arial" pitchFamily="34" charset="0"/>
              </a:rPr>
              <a:t>pe</a:t>
            </a:r>
            <a:r>
              <a:rPr lang="en-US" sz="1400" dirty="0" smtClean="0">
                <a:solidFill>
                  <a:srgbClr val="FF0000"/>
                </a:solidFill>
                <a:latin typeface="Arial" pitchFamily="34" charset="0"/>
                <a:cs typeface="Arial" pitchFamily="34" charset="0"/>
              </a:rPr>
              <a:t> </a:t>
            </a:r>
            <a:r>
              <a:rPr lang="en-US" sz="1400" dirty="0" err="1" smtClean="0">
                <a:solidFill>
                  <a:srgbClr val="FF0000"/>
                </a:solidFill>
                <a:latin typeface="Arial" pitchFamily="34" charset="0"/>
                <a:cs typeface="Arial" pitchFamily="34" charset="0"/>
              </a:rPr>
              <a:t>fişa</a:t>
            </a:r>
            <a:r>
              <a:rPr lang="en-US" sz="1400" dirty="0" smtClean="0">
                <a:solidFill>
                  <a:srgbClr val="FF0000"/>
                </a:solidFill>
                <a:latin typeface="Arial" pitchFamily="34" charset="0"/>
                <a:cs typeface="Arial" pitchFamily="34" charset="0"/>
              </a:rPr>
              <a:t> de </a:t>
            </a:r>
            <a:r>
              <a:rPr lang="en-US" sz="1400" dirty="0" err="1" smtClean="0">
                <a:solidFill>
                  <a:srgbClr val="FF0000"/>
                </a:solidFill>
                <a:latin typeface="Arial" pitchFamily="34" charset="0"/>
                <a:cs typeface="Arial" pitchFamily="34" charset="0"/>
              </a:rPr>
              <a:t>identificare</a:t>
            </a:r>
            <a:r>
              <a:rPr lang="en-US" sz="1400" dirty="0" smtClean="0">
                <a:solidFill>
                  <a:srgbClr val="FF0000"/>
                </a:solidFill>
                <a:latin typeface="Arial" pitchFamily="34" charset="0"/>
                <a:cs typeface="Arial" pitchFamily="34" charset="0"/>
              </a:rPr>
              <a:t> a </a:t>
            </a:r>
            <a:r>
              <a:rPr lang="en-US" sz="1400" dirty="0" err="1" smtClean="0">
                <a:solidFill>
                  <a:srgbClr val="FF0000"/>
                </a:solidFill>
                <a:latin typeface="Arial" pitchFamily="34" charset="0"/>
                <a:cs typeface="Arial" pitchFamily="34" charset="0"/>
              </a:rPr>
              <a:t>riscurilor</a:t>
            </a:r>
            <a:r>
              <a:rPr lang="en-US" sz="1400" dirty="0" smtClean="0">
                <a:solidFill>
                  <a:srgbClr val="FF0000"/>
                </a:solidFill>
                <a:latin typeface="Arial" pitchFamily="34" charset="0"/>
                <a:cs typeface="Arial" pitchFamily="34" charset="0"/>
              </a:rPr>
              <a:t> </a:t>
            </a:r>
            <a:r>
              <a:rPr lang="en-US" sz="1400" dirty="0" err="1" smtClean="0">
                <a:solidFill>
                  <a:srgbClr val="FF0000"/>
                </a:solidFill>
                <a:latin typeface="Arial" pitchFamily="34" charset="0"/>
                <a:cs typeface="Arial" pitchFamily="34" charset="0"/>
              </a:rPr>
              <a:t>profesionale</a:t>
            </a:r>
            <a:r>
              <a:rPr lang="en-US" sz="1400" dirty="0" smtClean="0">
                <a:solidFill>
                  <a:srgbClr val="FF0000"/>
                </a:solidFill>
                <a:latin typeface="Arial" pitchFamily="34" charset="0"/>
                <a:cs typeface="Arial" pitchFamily="34" charset="0"/>
              </a:rPr>
              <a:t> de la </a:t>
            </a:r>
            <a:r>
              <a:rPr lang="en-US" sz="1400" dirty="0" err="1" smtClean="0">
                <a:solidFill>
                  <a:srgbClr val="FF0000"/>
                </a:solidFill>
                <a:latin typeface="Arial" pitchFamily="34" charset="0"/>
                <a:cs typeface="Arial" pitchFamily="34" charset="0"/>
              </a:rPr>
              <a:t>dosarul</a:t>
            </a:r>
            <a:r>
              <a:rPr lang="en-US" sz="1400" dirty="0" smtClean="0">
                <a:solidFill>
                  <a:srgbClr val="FF0000"/>
                </a:solidFill>
                <a:latin typeface="Arial" pitchFamily="34" charset="0"/>
                <a:cs typeface="Arial" pitchFamily="34" charset="0"/>
              </a:rPr>
              <a:t> medical de </a:t>
            </a:r>
            <a:r>
              <a:rPr lang="en-US" sz="1400" dirty="0" err="1" smtClean="0">
                <a:solidFill>
                  <a:srgbClr val="FF0000"/>
                </a:solidFill>
                <a:latin typeface="Arial" pitchFamily="34" charset="0"/>
                <a:cs typeface="Arial" pitchFamily="34" charset="0"/>
              </a:rPr>
              <a:t>medicina</a:t>
            </a:r>
            <a:r>
              <a:rPr lang="en-US" sz="1400" dirty="0" smtClean="0">
                <a:solidFill>
                  <a:srgbClr val="FF0000"/>
                </a:solidFill>
                <a:latin typeface="Arial" pitchFamily="34" charset="0"/>
                <a:cs typeface="Arial" pitchFamily="34" charset="0"/>
              </a:rPr>
              <a:t> </a:t>
            </a:r>
            <a:r>
              <a:rPr lang="en-US" sz="1400" dirty="0" err="1" smtClean="0">
                <a:solidFill>
                  <a:srgbClr val="FF0000"/>
                </a:solidFill>
                <a:latin typeface="Arial" pitchFamily="34" charset="0"/>
                <a:cs typeface="Arial" pitchFamily="34" charset="0"/>
              </a:rPr>
              <a:t>muncii</a:t>
            </a:r>
            <a:r>
              <a:rPr lang="en-US" sz="1400" dirty="0" smtClean="0">
                <a:solidFill>
                  <a:srgbClr val="FF0000"/>
                </a:solidFill>
                <a:latin typeface="Arial" pitchFamily="34" charset="0"/>
                <a:cs typeface="Arial" pitchFamily="34" charset="0"/>
              </a:rPr>
              <a:t>;</a:t>
            </a:r>
          </a:p>
          <a:p>
            <a:pPr indent="12700">
              <a:buNone/>
            </a:pPr>
            <a:r>
              <a:rPr lang="vi-VN" sz="1400" dirty="0" smtClean="0">
                <a:solidFill>
                  <a:srgbClr val="FF0000"/>
                </a:solidFill>
                <a:latin typeface="Arial" pitchFamily="34" charset="0"/>
                <a:cs typeface="Arial" pitchFamily="34" charset="0"/>
              </a:rPr>
              <a:t>    d) istoricul stării de sănătate la locul de muncă (documentul eliberat de medicul de medicina muncii care asigură asistenţa de medicina muncii la unitatea respectivă);</a:t>
            </a:r>
          </a:p>
          <a:p>
            <a:pPr indent="12700">
              <a:buNone/>
            </a:pPr>
            <a:r>
              <a:rPr lang="vi-VN" sz="1400" dirty="0" smtClean="0">
                <a:solidFill>
                  <a:srgbClr val="FF0000"/>
                </a:solidFill>
                <a:latin typeface="Arial" pitchFamily="34" charset="0"/>
                <a:cs typeface="Arial" pitchFamily="34" charset="0"/>
              </a:rPr>
              <a:t>    e) document medical care precizează diagnosticul de boală profesională (biletul de ieşire emis de clinica/secţia de medicina muncii din structura spitalelor sau adeverinţa medicală emisă de medicul de medicina muncii care a precizat diagnosticul de boală profesională, în cazul în care bolnavul nu a fost internat) şi copii ale unor investigaţii necesare pentru susţinerea diagnosticului de profesionalitate;</a:t>
            </a:r>
          </a:p>
          <a:p>
            <a:pPr indent="12700">
              <a:buNone/>
            </a:pPr>
            <a:r>
              <a:rPr lang="pt-BR" sz="1400" dirty="0" smtClean="0">
                <a:solidFill>
                  <a:srgbClr val="FF0000"/>
                </a:solidFill>
                <a:latin typeface="Arial" pitchFamily="34" charset="0"/>
                <a:cs typeface="Arial" pitchFamily="34" charset="0"/>
              </a:rPr>
              <a:t>    f) procesul-verbal de cercetare a cazului de boală profesională;</a:t>
            </a:r>
          </a:p>
          <a:p>
            <a:pPr indent="12700">
              <a:buNone/>
            </a:pPr>
            <a:r>
              <a:rPr lang="en-US" sz="1400" dirty="0" smtClean="0">
                <a:solidFill>
                  <a:srgbClr val="FF0000"/>
                </a:solidFill>
                <a:latin typeface="Arial" pitchFamily="34" charset="0"/>
                <a:cs typeface="Arial" pitchFamily="34" charset="0"/>
              </a:rPr>
              <a:t>    g) </a:t>
            </a:r>
            <a:r>
              <a:rPr lang="en-US" sz="1400" dirty="0" err="1" smtClean="0">
                <a:solidFill>
                  <a:srgbClr val="FF0000"/>
                </a:solidFill>
                <a:latin typeface="Arial" pitchFamily="34" charset="0"/>
                <a:cs typeface="Arial" pitchFamily="34" charset="0"/>
              </a:rPr>
              <a:t>copie</a:t>
            </a:r>
            <a:r>
              <a:rPr lang="en-US" sz="1400" dirty="0" smtClean="0">
                <a:solidFill>
                  <a:srgbClr val="FF0000"/>
                </a:solidFill>
                <a:latin typeface="Arial" pitchFamily="34" charset="0"/>
                <a:cs typeface="Arial" pitchFamily="34" charset="0"/>
              </a:rPr>
              <a:t> de </a:t>
            </a:r>
            <a:r>
              <a:rPr lang="en-US" sz="1400" dirty="0" err="1" smtClean="0">
                <a:solidFill>
                  <a:srgbClr val="FF0000"/>
                </a:solidFill>
                <a:latin typeface="Arial" pitchFamily="34" charset="0"/>
                <a:cs typeface="Arial" pitchFamily="34" charset="0"/>
              </a:rPr>
              <a:t>pe</a:t>
            </a:r>
            <a:r>
              <a:rPr lang="en-US" sz="1400" dirty="0" smtClean="0">
                <a:solidFill>
                  <a:srgbClr val="FF0000"/>
                </a:solidFill>
                <a:latin typeface="Arial" pitchFamily="34" charset="0"/>
                <a:cs typeface="Arial" pitchFamily="34" charset="0"/>
              </a:rPr>
              <a:t> </a:t>
            </a:r>
            <a:r>
              <a:rPr lang="en-US" sz="1400" dirty="0" err="1" smtClean="0">
                <a:solidFill>
                  <a:srgbClr val="FF0000"/>
                </a:solidFill>
                <a:latin typeface="Arial" pitchFamily="34" charset="0"/>
                <a:cs typeface="Arial" pitchFamily="34" charset="0"/>
              </a:rPr>
              <a:t>fişa</a:t>
            </a:r>
            <a:r>
              <a:rPr lang="en-US" sz="1400" dirty="0" smtClean="0">
                <a:solidFill>
                  <a:srgbClr val="FF0000"/>
                </a:solidFill>
                <a:latin typeface="Arial" pitchFamily="34" charset="0"/>
                <a:cs typeface="Arial" pitchFamily="34" charset="0"/>
              </a:rPr>
              <a:t> de </a:t>
            </a:r>
            <a:r>
              <a:rPr lang="en-US" sz="1400" dirty="0" err="1" smtClean="0">
                <a:solidFill>
                  <a:srgbClr val="FF0000"/>
                </a:solidFill>
                <a:latin typeface="Arial" pitchFamily="34" charset="0"/>
                <a:cs typeface="Arial" pitchFamily="34" charset="0"/>
              </a:rPr>
              <a:t>semnalare</a:t>
            </a:r>
            <a:r>
              <a:rPr lang="en-US" sz="1400" dirty="0" smtClean="0">
                <a:solidFill>
                  <a:srgbClr val="FF0000"/>
                </a:solidFill>
                <a:latin typeface="Arial" pitchFamily="34" charset="0"/>
                <a:cs typeface="Arial" pitchFamily="34" charset="0"/>
              </a:rPr>
              <a:t> BP1.</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2000" b="1" dirty="0"/>
              <a:t>SECŢIUNEA a 6-a</a:t>
            </a:r>
            <a:br>
              <a:rPr lang="en-US" sz="2000" b="1" dirty="0"/>
            </a:br>
            <a:r>
              <a:rPr lang="en-US" sz="2000" b="1" dirty="0"/>
              <a:t> </a:t>
            </a:r>
            <a:r>
              <a:rPr lang="ro-RO" sz="2800" b="1" dirty="0" smtClean="0"/>
              <a:t>DECLARARAE </a:t>
            </a:r>
            <a:r>
              <a:rPr lang="en-US" sz="2800" b="1" dirty="0" smtClean="0"/>
              <a:t> </a:t>
            </a:r>
            <a:r>
              <a:rPr lang="en-US" sz="2800" b="1" dirty="0"/>
              <a:t>BOLILOR PROFESIONAL</a:t>
            </a:r>
            <a:endParaRPr lang="ro-RO" sz="2800" b="1" dirty="0"/>
          </a:p>
        </p:txBody>
      </p:sp>
      <p:sp>
        <p:nvSpPr>
          <p:cNvPr id="3" name="Substituent conținut 2"/>
          <p:cNvSpPr>
            <a:spLocks noGrp="1"/>
          </p:cNvSpPr>
          <p:nvPr>
            <p:ph idx="1"/>
          </p:nvPr>
        </p:nvSpPr>
        <p:spPr/>
        <p:txBody>
          <a:bodyPr>
            <a:normAutofit fontScale="85000" lnSpcReduction="20000"/>
          </a:bodyPr>
          <a:lstStyle/>
          <a:p>
            <a:r>
              <a:rPr lang="en-US" u="sng" dirty="0" smtClean="0"/>
              <a:t>Art</a:t>
            </a:r>
            <a:r>
              <a:rPr lang="ro-RO" u="sng" dirty="0" smtClean="0"/>
              <a:t>.</a:t>
            </a:r>
            <a:r>
              <a:rPr lang="en-US" u="sng" dirty="0" smtClean="0"/>
              <a:t> 160 lit</a:t>
            </a:r>
            <a:r>
              <a:rPr lang="ro-RO" u="sng" dirty="0" smtClean="0"/>
              <a:t>. </a:t>
            </a:r>
            <a:r>
              <a:rPr lang="en-US" u="sng" dirty="0" smtClean="0"/>
              <a:t>b)</a:t>
            </a:r>
            <a:endParaRPr lang="ro-RO" dirty="0" smtClean="0"/>
          </a:p>
          <a:p>
            <a:pPr>
              <a:buNone/>
            </a:pPr>
            <a:r>
              <a:rPr lang="en-US" dirty="0" smtClean="0"/>
              <a:t>  </a:t>
            </a:r>
            <a:r>
              <a:rPr lang="ro-RO" dirty="0" smtClean="0"/>
              <a:t>  </a:t>
            </a:r>
            <a:r>
              <a:rPr lang="en-US" dirty="0" smtClean="0"/>
              <a:t>b</a:t>
            </a:r>
            <a:r>
              <a:rPr lang="en-US" dirty="0"/>
              <a:t>) </a:t>
            </a:r>
            <a:r>
              <a:rPr lang="en-US" dirty="0" err="1"/>
              <a:t>semnalarea</a:t>
            </a:r>
            <a:r>
              <a:rPr lang="en-US" dirty="0"/>
              <a:t> </a:t>
            </a:r>
            <a:r>
              <a:rPr lang="en-US" dirty="0" err="1"/>
              <a:t>şi</a:t>
            </a:r>
            <a:r>
              <a:rPr lang="en-US" dirty="0"/>
              <a:t> </a:t>
            </a:r>
            <a:r>
              <a:rPr lang="en-US" dirty="0" err="1"/>
              <a:t>declararea</a:t>
            </a:r>
            <a:r>
              <a:rPr lang="en-US" dirty="0"/>
              <a:t> se </a:t>
            </a:r>
            <a:r>
              <a:rPr lang="en-US" dirty="0" err="1"/>
              <a:t>fac</a:t>
            </a:r>
            <a:r>
              <a:rPr lang="en-US" dirty="0"/>
              <a:t> </a:t>
            </a:r>
            <a:r>
              <a:rPr lang="en-US" dirty="0" err="1"/>
              <a:t>în</a:t>
            </a:r>
            <a:r>
              <a:rPr lang="en-US" dirty="0"/>
              <a:t> </a:t>
            </a:r>
            <a:r>
              <a:rPr lang="en-US" dirty="0" err="1"/>
              <a:t>termen</a:t>
            </a:r>
            <a:r>
              <a:rPr lang="en-US" dirty="0"/>
              <a:t> de 2 </a:t>
            </a:r>
            <a:r>
              <a:rPr lang="en-US" dirty="0" err="1"/>
              <a:t>ani</a:t>
            </a:r>
            <a:r>
              <a:rPr lang="en-US" dirty="0"/>
              <a:t> de la </a:t>
            </a:r>
            <a:r>
              <a:rPr lang="en-US" dirty="0" err="1"/>
              <a:t>încetarea</a:t>
            </a:r>
            <a:r>
              <a:rPr lang="en-US" dirty="0"/>
              <a:t> </a:t>
            </a:r>
            <a:r>
              <a:rPr lang="en-US" dirty="0" err="1"/>
              <a:t>expunerii</a:t>
            </a:r>
            <a:r>
              <a:rPr lang="en-US" dirty="0"/>
              <a:t> </a:t>
            </a:r>
            <a:r>
              <a:rPr lang="en-US" dirty="0" err="1"/>
              <a:t>profesionale</a:t>
            </a:r>
            <a:r>
              <a:rPr lang="en-US" dirty="0"/>
              <a:t> considerate </a:t>
            </a:r>
            <a:r>
              <a:rPr lang="en-US" dirty="0" err="1"/>
              <a:t>cauză</a:t>
            </a:r>
            <a:r>
              <a:rPr lang="en-US" dirty="0"/>
              <a:t> a </a:t>
            </a:r>
            <a:r>
              <a:rPr lang="en-US" dirty="0" err="1"/>
              <a:t>îmbolnăvirii</a:t>
            </a:r>
            <a:r>
              <a:rPr lang="en-US" dirty="0"/>
              <a:t>. </a:t>
            </a:r>
            <a:r>
              <a:rPr lang="en-US" dirty="0" err="1"/>
              <a:t>Excepţie</a:t>
            </a:r>
            <a:r>
              <a:rPr lang="en-US" dirty="0"/>
              <a:t> </a:t>
            </a:r>
            <a:r>
              <a:rPr lang="en-US" dirty="0" err="1"/>
              <a:t>fac</a:t>
            </a:r>
            <a:r>
              <a:rPr lang="en-US" dirty="0"/>
              <a:t> </a:t>
            </a:r>
            <a:r>
              <a:rPr lang="en-US" dirty="0" err="1"/>
              <a:t>cazurile</a:t>
            </a:r>
            <a:r>
              <a:rPr lang="en-US" dirty="0"/>
              <a:t> de </a:t>
            </a:r>
            <a:r>
              <a:rPr lang="en-US" u="sng" dirty="0"/>
              <a:t>cancer, </a:t>
            </a:r>
            <a:r>
              <a:rPr lang="en-US" u="sng" dirty="0" err="1"/>
              <a:t>pneumoconioze</a:t>
            </a:r>
            <a:r>
              <a:rPr lang="en-US" u="sng" dirty="0"/>
              <a:t>, </a:t>
            </a:r>
            <a:r>
              <a:rPr lang="en-US" u="sng" dirty="0" err="1"/>
              <a:t>fibroze</a:t>
            </a:r>
            <a:r>
              <a:rPr lang="en-US" u="sng" dirty="0"/>
              <a:t> </a:t>
            </a:r>
            <a:r>
              <a:rPr lang="en-US" u="sng" dirty="0" err="1"/>
              <a:t>pulmonare</a:t>
            </a:r>
            <a:r>
              <a:rPr lang="en-US" u="sng" dirty="0"/>
              <a:t>, </a:t>
            </a:r>
            <a:r>
              <a:rPr lang="en-US" u="sng" dirty="0" err="1"/>
              <a:t>pleurezie</a:t>
            </a:r>
            <a:r>
              <a:rPr lang="en-US" u="sng" dirty="0"/>
              <a:t> </a:t>
            </a:r>
            <a:r>
              <a:rPr lang="en-US" u="sng" dirty="0" err="1"/>
              <a:t>benignă</a:t>
            </a:r>
            <a:r>
              <a:rPr lang="en-US" u="sng" dirty="0"/>
              <a:t> </a:t>
            </a:r>
            <a:r>
              <a:rPr lang="en-US" u="sng" dirty="0" err="1"/>
              <a:t>prin</a:t>
            </a:r>
            <a:r>
              <a:rPr lang="en-US" u="sng" dirty="0"/>
              <a:t> </a:t>
            </a:r>
            <a:r>
              <a:rPr lang="en-US" u="sng" dirty="0" err="1"/>
              <a:t>expunere</a:t>
            </a:r>
            <a:r>
              <a:rPr lang="en-US" u="sng" dirty="0"/>
              <a:t> la </a:t>
            </a:r>
            <a:r>
              <a:rPr lang="en-US" u="sng" dirty="0" err="1"/>
              <a:t>azbest</a:t>
            </a:r>
            <a:r>
              <a:rPr lang="en-US" u="sng" dirty="0"/>
              <a:t>, </a:t>
            </a:r>
            <a:r>
              <a:rPr lang="en-US" u="sng" dirty="0" err="1"/>
              <a:t>îngroşări</a:t>
            </a:r>
            <a:r>
              <a:rPr lang="en-US" u="sng" dirty="0"/>
              <a:t> </a:t>
            </a:r>
            <a:r>
              <a:rPr lang="en-US" u="sng" dirty="0" err="1"/>
              <a:t>pleurale</a:t>
            </a:r>
            <a:r>
              <a:rPr lang="en-US" u="sng" dirty="0"/>
              <a:t> </a:t>
            </a:r>
            <a:r>
              <a:rPr lang="en-US" u="sng" dirty="0" err="1"/>
              <a:t>difuze</a:t>
            </a:r>
            <a:r>
              <a:rPr lang="en-US" u="sng" dirty="0"/>
              <a:t> </a:t>
            </a:r>
            <a:r>
              <a:rPr lang="en-US" u="sng" dirty="0" err="1"/>
              <a:t>prin</a:t>
            </a:r>
            <a:r>
              <a:rPr lang="en-US" u="sng" dirty="0"/>
              <a:t> </a:t>
            </a:r>
            <a:r>
              <a:rPr lang="en-US" u="sng" dirty="0" err="1"/>
              <a:t>expunere</a:t>
            </a:r>
            <a:r>
              <a:rPr lang="en-US" u="sng" dirty="0"/>
              <a:t> la </a:t>
            </a:r>
            <a:r>
              <a:rPr lang="en-US" u="sng" dirty="0" err="1"/>
              <a:t>azbest</a:t>
            </a:r>
            <a:r>
              <a:rPr lang="en-US" u="sng" dirty="0"/>
              <a:t>, </a:t>
            </a:r>
            <a:r>
              <a:rPr lang="en-US" u="sng" dirty="0" err="1"/>
              <a:t>îngroşări</a:t>
            </a:r>
            <a:r>
              <a:rPr lang="en-US" u="sng" dirty="0"/>
              <a:t> </a:t>
            </a:r>
            <a:r>
              <a:rPr lang="en-US" u="sng" dirty="0" err="1"/>
              <a:t>pleurale</a:t>
            </a:r>
            <a:r>
              <a:rPr lang="en-US" u="sng" dirty="0"/>
              <a:t> </a:t>
            </a:r>
            <a:r>
              <a:rPr lang="en-US" u="sng" dirty="0" err="1"/>
              <a:t>localizate</a:t>
            </a:r>
            <a:r>
              <a:rPr lang="en-US" u="sng" dirty="0"/>
              <a:t> - </a:t>
            </a:r>
            <a:r>
              <a:rPr lang="en-US" u="sng" dirty="0" err="1"/>
              <a:t>plăci</a:t>
            </a:r>
            <a:r>
              <a:rPr lang="en-US" u="sng" dirty="0"/>
              <a:t> </a:t>
            </a:r>
            <a:r>
              <a:rPr lang="en-US" u="sng" dirty="0" err="1"/>
              <a:t>pleurale</a:t>
            </a:r>
            <a:r>
              <a:rPr lang="en-US" u="sng" dirty="0"/>
              <a:t>, </a:t>
            </a:r>
            <a:r>
              <a:rPr lang="en-US" u="sng" dirty="0" err="1"/>
              <a:t>atelectazii</a:t>
            </a:r>
            <a:r>
              <a:rPr lang="en-US" u="sng" dirty="0"/>
              <a:t> </a:t>
            </a:r>
            <a:r>
              <a:rPr lang="en-US" u="sng" dirty="0" err="1"/>
              <a:t>rotunde</a:t>
            </a:r>
            <a:r>
              <a:rPr lang="en-US" u="sng" dirty="0"/>
              <a:t> </a:t>
            </a:r>
            <a:r>
              <a:rPr lang="en-US" u="sng" dirty="0" err="1"/>
              <a:t>prin</a:t>
            </a:r>
            <a:r>
              <a:rPr lang="en-US" u="sng" dirty="0"/>
              <a:t> </a:t>
            </a:r>
            <a:r>
              <a:rPr lang="en-US" u="sng" dirty="0" err="1"/>
              <a:t>expunere</a:t>
            </a:r>
            <a:r>
              <a:rPr lang="en-US" u="sng" dirty="0"/>
              <a:t> la </a:t>
            </a:r>
            <a:r>
              <a:rPr lang="en-US" u="sng" dirty="0" err="1"/>
              <a:t>azbest</a:t>
            </a:r>
            <a:r>
              <a:rPr lang="en-US" u="sng" dirty="0" smtClean="0"/>
              <a:t>.</a:t>
            </a:r>
            <a:endParaRPr lang="ro-RO" u="sng" dirty="0" smtClean="0"/>
          </a:p>
          <a:p>
            <a:pPr>
              <a:buNone/>
            </a:pPr>
            <a:endParaRPr lang="ro-RO" dirty="0" smtClean="0"/>
          </a:p>
          <a:p>
            <a:r>
              <a:rPr lang="en-US" sz="2100" dirty="0" smtClean="0">
                <a:solidFill>
                  <a:srgbClr val="FF0000"/>
                </a:solidFill>
                <a:latin typeface="Arial" pitchFamily="34" charset="0"/>
                <a:cs typeface="Arial" pitchFamily="34" charset="0"/>
              </a:rPr>
              <a:t>ART. 160</a:t>
            </a:r>
          </a:p>
          <a:p>
            <a:pPr>
              <a:buNone/>
            </a:pPr>
            <a:r>
              <a:rPr lang="en-US" sz="2100" dirty="0" smtClean="0">
                <a:solidFill>
                  <a:srgbClr val="FF0000"/>
                </a:solidFill>
                <a:latin typeface="Arial" pitchFamily="34" charset="0"/>
                <a:cs typeface="Arial" pitchFamily="34" charset="0"/>
              </a:rPr>
              <a:t>  </a:t>
            </a:r>
            <a:r>
              <a:rPr lang="ro-RO" sz="2100" dirty="0" smtClean="0">
                <a:solidFill>
                  <a:srgbClr val="FF0000"/>
                </a:solidFill>
                <a:latin typeface="Arial" pitchFamily="34" charset="0"/>
                <a:cs typeface="Arial" pitchFamily="34" charset="0"/>
              </a:rPr>
              <a:t>   </a:t>
            </a:r>
            <a:r>
              <a:rPr lang="en-US" sz="2100" dirty="0" smtClean="0">
                <a:solidFill>
                  <a:srgbClr val="FF0000"/>
                </a:solidFill>
                <a:latin typeface="Arial" pitchFamily="34" charset="0"/>
                <a:cs typeface="Arial" pitchFamily="34" charset="0"/>
              </a:rPr>
              <a:t> (1) </a:t>
            </a:r>
            <a:r>
              <a:rPr lang="en-US" sz="2100" dirty="0" err="1" smtClean="0">
                <a:solidFill>
                  <a:srgbClr val="FF0000"/>
                </a:solidFill>
                <a:latin typeface="Arial" pitchFamily="34" charset="0"/>
                <a:cs typeface="Arial" pitchFamily="34" charset="0"/>
              </a:rPr>
              <a:t>În</a:t>
            </a:r>
            <a:r>
              <a:rPr lang="en-US" sz="2100" dirty="0" smtClean="0">
                <a:solidFill>
                  <a:srgbClr val="FF0000"/>
                </a:solidFill>
                <a:latin typeface="Arial" pitchFamily="34" charset="0"/>
                <a:cs typeface="Arial" pitchFamily="34" charset="0"/>
              </a:rPr>
              <a:t> </a:t>
            </a:r>
            <a:r>
              <a:rPr lang="en-US" sz="2100" dirty="0" err="1" smtClean="0">
                <a:solidFill>
                  <a:srgbClr val="FF0000"/>
                </a:solidFill>
                <a:latin typeface="Arial" pitchFamily="34" charset="0"/>
                <a:cs typeface="Arial" pitchFamily="34" charset="0"/>
              </a:rPr>
              <a:t>cazul</a:t>
            </a:r>
            <a:r>
              <a:rPr lang="en-US" sz="2100" dirty="0" smtClean="0">
                <a:solidFill>
                  <a:srgbClr val="FF0000"/>
                </a:solidFill>
                <a:latin typeface="Arial" pitchFamily="34" charset="0"/>
                <a:cs typeface="Arial" pitchFamily="34" charset="0"/>
              </a:rPr>
              <a:t> </a:t>
            </a:r>
            <a:r>
              <a:rPr lang="en-US" sz="2100" dirty="0" err="1" smtClean="0">
                <a:solidFill>
                  <a:srgbClr val="FF0000"/>
                </a:solidFill>
                <a:latin typeface="Arial" pitchFamily="34" charset="0"/>
                <a:cs typeface="Arial" pitchFamily="34" charset="0"/>
              </a:rPr>
              <a:t>bolilor</a:t>
            </a:r>
            <a:r>
              <a:rPr lang="en-US" sz="2100" dirty="0" smtClean="0">
                <a:solidFill>
                  <a:srgbClr val="FF0000"/>
                </a:solidFill>
                <a:latin typeface="Arial" pitchFamily="34" charset="0"/>
                <a:cs typeface="Arial" pitchFamily="34" charset="0"/>
              </a:rPr>
              <a:t> </a:t>
            </a:r>
            <a:r>
              <a:rPr lang="en-US" sz="2100" dirty="0" err="1" smtClean="0">
                <a:solidFill>
                  <a:srgbClr val="FF0000"/>
                </a:solidFill>
                <a:latin typeface="Arial" pitchFamily="34" charset="0"/>
                <a:cs typeface="Arial" pitchFamily="34" charset="0"/>
              </a:rPr>
              <a:t>profesionale</a:t>
            </a:r>
            <a:r>
              <a:rPr lang="en-US" sz="2100" dirty="0" smtClean="0">
                <a:solidFill>
                  <a:srgbClr val="FF0000"/>
                </a:solidFill>
                <a:latin typeface="Arial" pitchFamily="34" charset="0"/>
                <a:cs typeface="Arial" pitchFamily="34" charset="0"/>
              </a:rPr>
              <a:t>:</a:t>
            </a:r>
          </a:p>
          <a:p>
            <a:pPr>
              <a:buNone/>
            </a:pPr>
            <a:r>
              <a:rPr lang="ro-RO" sz="2100" dirty="0" smtClean="0">
                <a:solidFill>
                  <a:srgbClr val="FF0000"/>
                </a:solidFill>
                <a:latin typeface="Arial" pitchFamily="34" charset="0"/>
                <a:cs typeface="Arial" pitchFamily="34" charset="0"/>
              </a:rPr>
              <a:t>      </a:t>
            </a:r>
            <a:r>
              <a:rPr lang="vi-VN" sz="2100" dirty="0" smtClean="0">
                <a:solidFill>
                  <a:srgbClr val="FF0000"/>
                </a:solidFill>
                <a:latin typeface="Arial" pitchFamily="34" charset="0"/>
                <a:cs typeface="Arial" pitchFamily="34" charset="0"/>
              </a:rPr>
              <a:t>b) semnalarea şi declararea se fac într-un interval de maximum 2 ani de la încetarea expunerii profesionale considerate cauză a îmbolnăvirii. Excepţie fac cazurile de pneumoconioze şi cancerul.</a:t>
            </a:r>
          </a:p>
          <a:p>
            <a:pPr>
              <a:buNone/>
            </a:pPr>
            <a:endParaRPr lang="ro-RO" dirty="0"/>
          </a:p>
          <a:p>
            <a:endParaRPr lang="ro-RO"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850106"/>
          </a:xfrm>
        </p:spPr>
        <p:txBody>
          <a:bodyPr>
            <a:noAutofit/>
          </a:bodyPr>
          <a:lstStyle/>
          <a:p>
            <a:r>
              <a:rPr lang="ro-RO" sz="2000" b="1" dirty="0" smtClean="0"/>
              <a:t/>
            </a:r>
            <a:br>
              <a:rPr lang="ro-RO" sz="2000" b="1" dirty="0" smtClean="0"/>
            </a:br>
            <a:r>
              <a:rPr lang="ro-RO" sz="2000" b="1" dirty="0" smtClean="0"/>
              <a:t/>
            </a:r>
            <a:br>
              <a:rPr lang="ro-RO" sz="2000" b="1" dirty="0" smtClean="0"/>
            </a:br>
            <a:r>
              <a:rPr lang="en-US" sz="2000" b="1" dirty="0" smtClean="0"/>
              <a:t>SECŢIUNEA a 7-a</a:t>
            </a:r>
            <a:r>
              <a:rPr lang="en-US" sz="2800" b="1" dirty="0" smtClean="0"/>
              <a:t/>
            </a:r>
            <a:br>
              <a:rPr lang="en-US" sz="2800" b="1" dirty="0" smtClean="0"/>
            </a:br>
            <a:r>
              <a:rPr lang="en-US" sz="2800" b="1" dirty="0" smtClean="0"/>
              <a:t> </a:t>
            </a:r>
            <a:r>
              <a:rPr lang="en-US" sz="2800" dirty="0" smtClean="0"/>
              <a:t>DECLARAREA BOLILOR PROFESIONALE</a:t>
            </a:r>
            <a:br>
              <a:rPr lang="en-US" sz="2800" dirty="0" smtClean="0"/>
            </a:br>
            <a:r>
              <a:rPr lang="en-US" sz="2800" dirty="0" smtClean="0"/>
              <a:t/>
            </a:r>
            <a:br>
              <a:rPr lang="en-US" sz="2800" dirty="0" smtClean="0"/>
            </a:br>
            <a:endParaRPr lang="ro-RO" sz="2800" dirty="0"/>
          </a:p>
        </p:txBody>
      </p:sp>
      <p:sp>
        <p:nvSpPr>
          <p:cNvPr id="3" name="Substituent conținut 2"/>
          <p:cNvSpPr>
            <a:spLocks noGrp="1"/>
          </p:cNvSpPr>
          <p:nvPr>
            <p:ph idx="1"/>
          </p:nvPr>
        </p:nvSpPr>
        <p:spPr>
          <a:xfrm>
            <a:off x="457200" y="1052736"/>
            <a:ext cx="8229600" cy="5073427"/>
          </a:xfrm>
        </p:spPr>
        <p:txBody>
          <a:bodyPr>
            <a:normAutofit fontScale="62500" lnSpcReduction="20000"/>
          </a:bodyPr>
          <a:lstStyle/>
          <a:p>
            <a:r>
              <a:rPr lang="en-US" dirty="0" err="1" smtClean="0"/>
              <a:t>După</a:t>
            </a:r>
            <a:r>
              <a:rPr lang="en-US" dirty="0" smtClean="0"/>
              <a:t> </a:t>
            </a:r>
            <a:r>
              <a:rPr lang="en-US" dirty="0" err="1"/>
              <a:t>articolul</a:t>
            </a:r>
            <a:r>
              <a:rPr lang="en-US" dirty="0"/>
              <a:t> 164 se introduce un </a:t>
            </a:r>
            <a:r>
              <a:rPr lang="en-US" dirty="0" err="1"/>
              <a:t>nou</a:t>
            </a:r>
            <a:r>
              <a:rPr lang="en-US" dirty="0"/>
              <a:t> </a:t>
            </a:r>
            <a:r>
              <a:rPr lang="en-US" dirty="0" err="1"/>
              <a:t>articol</a:t>
            </a:r>
            <a:r>
              <a:rPr lang="en-US" dirty="0"/>
              <a:t>, </a:t>
            </a:r>
            <a:r>
              <a:rPr lang="en-US" dirty="0" err="1"/>
              <a:t>articolul</a:t>
            </a:r>
            <a:r>
              <a:rPr lang="en-US" dirty="0"/>
              <a:t> </a:t>
            </a:r>
            <a:r>
              <a:rPr lang="en-US" dirty="0" smtClean="0"/>
              <a:t>164^1</a:t>
            </a:r>
            <a:endParaRPr lang="ro-RO" dirty="0"/>
          </a:p>
          <a:p>
            <a:pPr>
              <a:buNone/>
            </a:pPr>
            <a:r>
              <a:rPr lang="en-US" dirty="0"/>
              <a:t> </a:t>
            </a:r>
            <a:r>
              <a:rPr lang="ro-RO" dirty="0" smtClean="0"/>
              <a:t>      </a:t>
            </a:r>
            <a:r>
              <a:rPr lang="en-US" dirty="0" smtClean="0"/>
              <a:t>A</a:t>
            </a:r>
            <a:r>
              <a:rPr lang="ro-RO" dirty="0" err="1" smtClean="0"/>
              <a:t>rt</a:t>
            </a:r>
            <a:r>
              <a:rPr lang="ro-RO" dirty="0" smtClean="0"/>
              <a:t>.</a:t>
            </a:r>
            <a:r>
              <a:rPr lang="en-US" dirty="0" smtClean="0"/>
              <a:t> </a:t>
            </a:r>
            <a:r>
              <a:rPr lang="en-US" dirty="0"/>
              <a:t>164^1</a:t>
            </a:r>
            <a:endParaRPr lang="ro-RO" dirty="0"/>
          </a:p>
          <a:p>
            <a:pPr>
              <a:buNone/>
            </a:pPr>
            <a:r>
              <a:rPr lang="en-US" dirty="0"/>
              <a:t>    (1)  </a:t>
            </a:r>
            <a:r>
              <a:rPr lang="en-US" dirty="0" err="1"/>
              <a:t>În</a:t>
            </a:r>
            <a:r>
              <a:rPr lang="en-US" dirty="0"/>
              <a:t> </a:t>
            </a:r>
            <a:r>
              <a:rPr lang="en-US" dirty="0" err="1"/>
              <a:t>situaţii</a:t>
            </a:r>
            <a:r>
              <a:rPr lang="en-US" dirty="0"/>
              <a:t> </a:t>
            </a:r>
            <a:r>
              <a:rPr lang="en-US" dirty="0" err="1"/>
              <a:t>epidemiologice</a:t>
            </a:r>
            <a:r>
              <a:rPr lang="en-US" dirty="0"/>
              <a:t> </a:t>
            </a:r>
            <a:r>
              <a:rPr lang="en-US" dirty="0" err="1"/>
              <a:t>excepţionale</a:t>
            </a:r>
            <a:r>
              <a:rPr lang="en-US" dirty="0"/>
              <a:t>, </a:t>
            </a:r>
            <a:r>
              <a:rPr lang="en-US" dirty="0" err="1"/>
              <a:t>respectiv</a:t>
            </a:r>
            <a:r>
              <a:rPr lang="en-US" dirty="0"/>
              <a:t> </a:t>
            </a:r>
            <a:r>
              <a:rPr lang="en-US" dirty="0" err="1"/>
              <a:t>pandemii</a:t>
            </a:r>
            <a:r>
              <a:rPr lang="en-US" dirty="0"/>
              <a:t> </a:t>
            </a:r>
            <a:r>
              <a:rPr lang="en-US" dirty="0" err="1"/>
              <a:t>sau</a:t>
            </a:r>
            <a:r>
              <a:rPr lang="en-US" dirty="0"/>
              <a:t> </a:t>
            </a:r>
            <a:r>
              <a:rPr lang="en-US" dirty="0" err="1"/>
              <a:t>epidemii</a:t>
            </a:r>
            <a:r>
              <a:rPr lang="en-US" dirty="0"/>
              <a:t>, </a:t>
            </a:r>
            <a:r>
              <a:rPr lang="en-US" dirty="0" err="1"/>
              <a:t>stabilite</a:t>
            </a:r>
            <a:r>
              <a:rPr lang="en-US" dirty="0"/>
              <a:t> de </a:t>
            </a:r>
            <a:r>
              <a:rPr lang="en-US" dirty="0" err="1"/>
              <a:t>către</a:t>
            </a:r>
            <a:r>
              <a:rPr lang="en-US" dirty="0"/>
              <a:t> </a:t>
            </a:r>
            <a:r>
              <a:rPr lang="en-US" dirty="0" err="1"/>
              <a:t>autorităţile</a:t>
            </a:r>
            <a:r>
              <a:rPr lang="en-US" dirty="0"/>
              <a:t> </a:t>
            </a:r>
            <a:r>
              <a:rPr lang="en-US" dirty="0" err="1"/>
              <a:t>competente</a:t>
            </a:r>
            <a:r>
              <a:rPr lang="en-US" dirty="0"/>
              <a:t> </a:t>
            </a:r>
            <a:r>
              <a:rPr lang="en-US" dirty="0" err="1"/>
              <a:t>în</a:t>
            </a:r>
            <a:r>
              <a:rPr lang="en-US" dirty="0"/>
              <a:t> </a:t>
            </a:r>
            <a:r>
              <a:rPr lang="en-US" dirty="0" err="1"/>
              <a:t>conformitate</a:t>
            </a:r>
            <a:r>
              <a:rPr lang="en-US" dirty="0"/>
              <a:t> cu </a:t>
            </a:r>
            <a:r>
              <a:rPr lang="en-US" dirty="0" err="1"/>
              <a:t>prevederile</a:t>
            </a:r>
            <a:r>
              <a:rPr lang="en-US" dirty="0"/>
              <a:t> </a:t>
            </a:r>
            <a:r>
              <a:rPr lang="en-US" dirty="0" err="1" smtClean="0"/>
              <a:t>Legii</a:t>
            </a:r>
            <a:r>
              <a:rPr lang="en-US" dirty="0" smtClean="0"/>
              <a:t> </a:t>
            </a:r>
            <a:r>
              <a:rPr lang="en-US" dirty="0"/>
              <a:t>nr. 136/2020 </a:t>
            </a:r>
            <a:r>
              <a:rPr lang="en-US" dirty="0" err="1"/>
              <a:t>privind</a:t>
            </a:r>
            <a:r>
              <a:rPr lang="en-US" dirty="0"/>
              <a:t> </a:t>
            </a:r>
            <a:r>
              <a:rPr lang="en-US" dirty="0" err="1"/>
              <a:t>instituirea</a:t>
            </a:r>
            <a:r>
              <a:rPr lang="en-US" dirty="0"/>
              <a:t> </a:t>
            </a:r>
            <a:r>
              <a:rPr lang="en-US" dirty="0" err="1"/>
              <a:t>unor</a:t>
            </a:r>
            <a:r>
              <a:rPr lang="en-US" dirty="0"/>
              <a:t> </a:t>
            </a:r>
            <a:r>
              <a:rPr lang="en-US" dirty="0" err="1"/>
              <a:t>măsuri</a:t>
            </a:r>
            <a:r>
              <a:rPr lang="en-US" dirty="0"/>
              <a:t> </a:t>
            </a:r>
            <a:r>
              <a:rPr lang="en-US" dirty="0" err="1"/>
              <a:t>în</a:t>
            </a:r>
            <a:r>
              <a:rPr lang="en-US" dirty="0"/>
              <a:t> </a:t>
            </a:r>
            <a:r>
              <a:rPr lang="en-US" dirty="0" err="1"/>
              <a:t>domeniul</a:t>
            </a:r>
            <a:r>
              <a:rPr lang="en-US" dirty="0"/>
              <a:t> </a:t>
            </a:r>
            <a:r>
              <a:rPr lang="en-US" dirty="0" err="1"/>
              <a:t>sănătăţii</a:t>
            </a:r>
            <a:r>
              <a:rPr lang="en-US" dirty="0"/>
              <a:t> </a:t>
            </a:r>
            <a:r>
              <a:rPr lang="en-US" dirty="0" err="1"/>
              <a:t>publice</a:t>
            </a:r>
            <a:r>
              <a:rPr lang="en-US" dirty="0"/>
              <a:t> </a:t>
            </a:r>
            <a:r>
              <a:rPr lang="en-US" dirty="0" err="1"/>
              <a:t>în</a:t>
            </a:r>
            <a:r>
              <a:rPr lang="en-US" dirty="0"/>
              <a:t> </a:t>
            </a:r>
            <a:r>
              <a:rPr lang="en-US" dirty="0" err="1"/>
              <a:t>situaţii</a:t>
            </a:r>
            <a:r>
              <a:rPr lang="en-US" dirty="0"/>
              <a:t> de </a:t>
            </a:r>
            <a:r>
              <a:rPr lang="en-US" dirty="0" err="1"/>
              <a:t>risc</a:t>
            </a:r>
            <a:r>
              <a:rPr lang="en-US" dirty="0"/>
              <a:t> epidemiologic </a:t>
            </a:r>
            <a:r>
              <a:rPr lang="en-US" dirty="0" err="1"/>
              <a:t>şi</a:t>
            </a:r>
            <a:r>
              <a:rPr lang="en-US" dirty="0"/>
              <a:t> biologic, </a:t>
            </a:r>
            <a:r>
              <a:rPr lang="en-US" dirty="0" err="1"/>
              <a:t>republicată</a:t>
            </a:r>
            <a:r>
              <a:rPr lang="en-US" dirty="0"/>
              <a:t>, cu </a:t>
            </a:r>
            <a:r>
              <a:rPr lang="en-US" dirty="0" err="1"/>
              <a:t>modificările</a:t>
            </a:r>
            <a:r>
              <a:rPr lang="en-US" dirty="0"/>
              <a:t> </a:t>
            </a:r>
            <a:r>
              <a:rPr lang="en-US" dirty="0" err="1"/>
              <a:t>şi</a:t>
            </a:r>
            <a:r>
              <a:rPr lang="en-US" dirty="0"/>
              <a:t> </a:t>
            </a:r>
            <a:r>
              <a:rPr lang="en-US" dirty="0" err="1"/>
              <a:t>completările</a:t>
            </a:r>
            <a:r>
              <a:rPr lang="en-US" dirty="0"/>
              <a:t> </a:t>
            </a:r>
            <a:r>
              <a:rPr lang="en-US" dirty="0" err="1"/>
              <a:t>ulterioare</a:t>
            </a:r>
            <a:r>
              <a:rPr lang="en-US" dirty="0"/>
              <a:t>, </a:t>
            </a:r>
            <a:r>
              <a:rPr lang="en-US" dirty="0" err="1"/>
              <a:t>prin</a:t>
            </a:r>
            <a:r>
              <a:rPr lang="en-US" dirty="0"/>
              <a:t> </a:t>
            </a:r>
            <a:r>
              <a:rPr lang="en-US" dirty="0" err="1"/>
              <a:t>excepţie</a:t>
            </a:r>
            <a:r>
              <a:rPr lang="en-US" dirty="0"/>
              <a:t> de la </a:t>
            </a:r>
            <a:r>
              <a:rPr lang="en-US" dirty="0" err="1"/>
              <a:t>procedura</a:t>
            </a:r>
            <a:r>
              <a:rPr lang="en-US" dirty="0"/>
              <a:t> </a:t>
            </a:r>
            <a:r>
              <a:rPr lang="en-US" dirty="0" err="1"/>
              <a:t>prevăzută</a:t>
            </a:r>
            <a:r>
              <a:rPr lang="en-US" dirty="0"/>
              <a:t> la art. 149-164, </a:t>
            </a:r>
            <a:r>
              <a:rPr lang="en-US" dirty="0" err="1"/>
              <a:t>cercetarea</a:t>
            </a:r>
            <a:r>
              <a:rPr lang="en-US" dirty="0"/>
              <a:t> </a:t>
            </a:r>
            <a:r>
              <a:rPr lang="en-US" dirty="0" err="1"/>
              <a:t>cazurilor</a:t>
            </a:r>
            <a:r>
              <a:rPr lang="en-US" dirty="0"/>
              <a:t> de </a:t>
            </a:r>
            <a:r>
              <a:rPr lang="en-US" dirty="0" err="1"/>
              <a:t>îmbolnăvire</a:t>
            </a:r>
            <a:r>
              <a:rPr lang="en-US" dirty="0"/>
              <a:t> </a:t>
            </a:r>
            <a:r>
              <a:rPr lang="en-US" dirty="0" err="1"/>
              <a:t>profesională</a:t>
            </a:r>
            <a:r>
              <a:rPr lang="en-US" dirty="0"/>
              <a:t> </a:t>
            </a:r>
            <a:r>
              <a:rPr lang="en-US" dirty="0" err="1"/>
              <a:t>prin</a:t>
            </a:r>
            <a:r>
              <a:rPr lang="en-US" dirty="0"/>
              <a:t> </a:t>
            </a:r>
            <a:r>
              <a:rPr lang="en-US" dirty="0" err="1"/>
              <a:t>expunere</a:t>
            </a:r>
            <a:r>
              <a:rPr lang="en-US" dirty="0"/>
              <a:t> la </a:t>
            </a:r>
            <a:r>
              <a:rPr lang="en-US" dirty="0" err="1"/>
              <a:t>factorul</a:t>
            </a:r>
            <a:r>
              <a:rPr lang="en-US" dirty="0"/>
              <a:t> de </a:t>
            </a:r>
            <a:r>
              <a:rPr lang="en-US" dirty="0" err="1"/>
              <a:t>risc</a:t>
            </a:r>
            <a:r>
              <a:rPr lang="en-US" dirty="0"/>
              <a:t> biologic care a </a:t>
            </a:r>
            <a:r>
              <a:rPr lang="en-US" dirty="0" err="1"/>
              <a:t>generat</a:t>
            </a:r>
            <a:r>
              <a:rPr lang="en-US" dirty="0"/>
              <a:t> </a:t>
            </a:r>
            <a:r>
              <a:rPr lang="en-US" dirty="0" err="1"/>
              <a:t>situaţia</a:t>
            </a:r>
            <a:r>
              <a:rPr lang="en-US" dirty="0"/>
              <a:t> </a:t>
            </a:r>
            <a:r>
              <a:rPr lang="en-US" dirty="0" err="1"/>
              <a:t>epidemiologică</a:t>
            </a:r>
            <a:r>
              <a:rPr lang="en-US" dirty="0"/>
              <a:t> </a:t>
            </a:r>
            <a:r>
              <a:rPr lang="en-US" dirty="0" err="1"/>
              <a:t>excepţională</a:t>
            </a:r>
            <a:r>
              <a:rPr lang="en-US" dirty="0"/>
              <a:t> se face de </a:t>
            </a:r>
            <a:r>
              <a:rPr lang="en-US" dirty="0" err="1"/>
              <a:t>către</a:t>
            </a:r>
            <a:r>
              <a:rPr lang="en-US" dirty="0"/>
              <a:t> </a:t>
            </a:r>
            <a:r>
              <a:rPr lang="en-US" dirty="0" err="1"/>
              <a:t>medicul</a:t>
            </a:r>
            <a:r>
              <a:rPr lang="en-US" dirty="0"/>
              <a:t> de </a:t>
            </a:r>
            <a:r>
              <a:rPr lang="en-US" dirty="0" err="1"/>
              <a:t>medicina</a:t>
            </a:r>
            <a:r>
              <a:rPr lang="en-US" dirty="0"/>
              <a:t> </a:t>
            </a:r>
            <a:r>
              <a:rPr lang="en-US" dirty="0" err="1"/>
              <a:t>muncii</a:t>
            </a:r>
            <a:r>
              <a:rPr lang="en-US" dirty="0"/>
              <a:t> din </a:t>
            </a:r>
            <a:r>
              <a:rPr lang="en-US" dirty="0" err="1"/>
              <a:t>cadrul</a:t>
            </a:r>
            <a:r>
              <a:rPr lang="en-US" dirty="0"/>
              <a:t> </a:t>
            </a:r>
            <a:r>
              <a:rPr lang="en-US" dirty="0" err="1"/>
              <a:t>direcţiei</a:t>
            </a:r>
            <a:r>
              <a:rPr lang="en-US" dirty="0"/>
              <a:t> de </a:t>
            </a:r>
            <a:r>
              <a:rPr lang="en-US" dirty="0" err="1"/>
              <a:t>sănătate</a:t>
            </a:r>
            <a:r>
              <a:rPr lang="en-US" dirty="0"/>
              <a:t> </a:t>
            </a:r>
            <a:r>
              <a:rPr lang="en-US" dirty="0" err="1"/>
              <a:t>publică</a:t>
            </a:r>
            <a:r>
              <a:rPr lang="en-US" dirty="0"/>
              <a:t> </a:t>
            </a:r>
            <a:r>
              <a:rPr lang="en-US" dirty="0" err="1"/>
              <a:t>judeţene</a:t>
            </a:r>
            <a:r>
              <a:rPr lang="en-US" dirty="0"/>
              <a:t> </a:t>
            </a:r>
            <a:r>
              <a:rPr lang="en-US" dirty="0" err="1"/>
              <a:t>şi</a:t>
            </a:r>
            <a:r>
              <a:rPr lang="en-US" dirty="0"/>
              <a:t> a </a:t>
            </a:r>
            <a:r>
              <a:rPr lang="en-US" dirty="0" err="1"/>
              <a:t>municipiului</a:t>
            </a:r>
            <a:r>
              <a:rPr lang="en-US" dirty="0"/>
              <a:t> </a:t>
            </a:r>
            <a:r>
              <a:rPr lang="en-US" dirty="0" err="1"/>
              <a:t>Bucureşti</a:t>
            </a:r>
            <a:r>
              <a:rPr lang="en-US" dirty="0"/>
              <a:t> </a:t>
            </a:r>
            <a:r>
              <a:rPr lang="en-US" dirty="0" err="1"/>
              <a:t>în</a:t>
            </a:r>
            <a:r>
              <a:rPr lang="en-US" dirty="0"/>
              <a:t> </a:t>
            </a:r>
            <a:r>
              <a:rPr lang="en-US" dirty="0" err="1"/>
              <a:t>baza</a:t>
            </a:r>
            <a:r>
              <a:rPr lang="en-US" dirty="0"/>
              <a:t> </a:t>
            </a:r>
            <a:r>
              <a:rPr lang="en-US" dirty="0" err="1"/>
              <a:t>documentelor</a:t>
            </a:r>
            <a:r>
              <a:rPr lang="en-US" dirty="0"/>
              <a:t> </a:t>
            </a:r>
            <a:r>
              <a:rPr lang="en-US" dirty="0" err="1"/>
              <a:t>primite</a:t>
            </a:r>
            <a:r>
              <a:rPr lang="en-US" dirty="0"/>
              <a:t> </a:t>
            </a:r>
            <a:r>
              <a:rPr lang="en-US" dirty="0" err="1"/>
              <a:t>prin</a:t>
            </a:r>
            <a:r>
              <a:rPr lang="en-US" dirty="0"/>
              <a:t> </a:t>
            </a:r>
            <a:r>
              <a:rPr lang="en-US" dirty="0" err="1"/>
              <a:t>corespondenţa</a:t>
            </a:r>
            <a:r>
              <a:rPr lang="en-US" dirty="0"/>
              <a:t> </a:t>
            </a:r>
            <a:r>
              <a:rPr lang="en-US" dirty="0" err="1"/>
              <a:t>electronică</a:t>
            </a:r>
            <a:r>
              <a:rPr lang="en-US" dirty="0"/>
              <a:t> </a:t>
            </a:r>
            <a:r>
              <a:rPr lang="en-US" dirty="0" err="1"/>
              <a:t>sau</a:t>
            </a:r>
            <a:r>
              <a:rPr lang="en-US" dirty="0"/>
              <a:t> </a:t>
            </a:r>
            <a:r>
              <a:rPr lang="en-US" dirty="0" err="1"/>
              <a:t>poştală</a:t>
            </a:r>
            <a:r>
              <a:rPr lang="en-US" dirty="0"/>
              <a:t>, </a:t>
            </a:r>
            <a:r>
              <a:rPr lang="en-US" dirty="0" err="1"/>
              <a:t>fără</a:t>
            </a:r>
            <a:r>
              <a:rPr lang="en-US" dirty="0"/>
              <a:t> a </a:t>
            </a:r>
            <a:r>
              <a:rPr lang="en-US" dirty="0" err="1"/>
              <a:t>mai</a:t>
            </a:r>
            <a:r>
              <a:rPr lang="en-US" dirty="0"/>
              <a:t> </a:t>
            </a:r>
            <a:r>
              <a:rPr lang="en-US" dirty="0" err="1"/>
              <a:t>fi</a:t>
            </a:r>
            <a:r>
              <a:rPr lang="en-US" dirty="0"/>
              <a:t> </a:t>
            </a:r>
            <a:r>
              <a:rPr lang="en-US" dirty="0" err="1"/>
              <a:t>necesară</a:t>
            </a:r>
            <a:r>
              <a:rPr lang="en-US" dirty="0"/>
              <a:t> </a:t>
            </a:r>
            <a:r>
              <a:rPr lang="en-US" dirty="0" err="1"/>
              <a:t>prezenţa</a:t>
            </a:r>
            <a:r>
              <a:rPr lang="en-US" dirty="0"/>
              <a:t> </a:t>
            </a:r>
            <a:r>
              <a:rPr lang="en-US" dirty="0" err="1"/>
              <a:t>acestuia</a:t>
            </a:r>
            <a:r>
              <a:rPr lang="en-US" dirty="0"/>
              <a:t> la </a:t>
            </a:r>
            <a:r>
              <a:rPr lang="en-US" dirty="0" err="1"/>
              <a:t>sediul</a:t>
            </a:r>
            <a:r>
              <a:rPr lang="en-US" dirty="0"/>
              <a:t> </a:t>
            </a:r>
            <a:r>
              <a:rPr lang="en-US" dirty="0" err="1"/>
              <a:t>întreprinderii</a:t>
            </a:r>
            <a:r>
              <a:rPr lang="en-US" dirty="0"/>
              <a:t> </a:t>
            </a:r>
            <a:r>
              <a:rPr lang="en-US" dirty="0" err="1"/>
              <a:t>şi</a:t>
            </a:r>
            <a:r>
              <a:rPr lang="en-US" dirty="0"/>
              <a:t>/</a:t>
            </a:r>
            <a:r>
              <a:rPr lang="en-US" dirty="0" err="1"/>
              <a:t>sau</a:t>
            </a:r>
            <a:r>
              <a:rPr lang="en-US" dirty="0"/>
              <a:t> </a:t>
            </a:r>
            <a:r>
              <a:rPr lang="en-US" dirty="0" err="1"/>
              <a:t>unităţii</a:t>
            </a:r>
            <a:r>
              <a:rPr lang="en-US" dirty="0"/>
              <a:t> la care a </a:t>
            </a:r>
            <a:r>
              <a:rPr lang="en-US" dirty="0" err="1"/>
              <a:t>fost</a:t>
            </a:r>
            <a:r>
              <a:rPr lang="en-US" dirty="0"/>
              <a:t> </a:t>
            </a:r>
            <a:r>
              <a:rPr lang="en-US" dirty="0" err="1"/>
              <a:t>semnalat</a:t>
            </a:r>
            <a:r>
              <a:rPr lang="en-US" dirty="0"/>
              <a:t> </a:t>
            </a:r>
            <a:r>
              <a:rPr lang="en-US" dirty="0" err="1"/>
              <a:t>cazul</a:t>
            </a:r>
            <a:r>
              <a:rPr lang="en-US" dirty="0"/>
              <a:t> de </a:t>
            </a:r>
            <a:r>
              <a:rPr lang="en-US" dirty="0" err="1"/>
              <a:t>boală</a:t>
            </a:r>
            <a:r>
              <a:rPr lang="en-US" dirty="0"/>
              <a:t> </a:t>
            </a:r>
            <a:r>
              <a:rPr lang="en-US" dirty="0" err="1"/>
              <a:t>profesională</a:t>
            </a:r>
            <a:r>
              <a:rPr lang="en-US" dirty="0"/>
              <a:t>.</a:t>
            </a:r>
            <a:endParaRPr lang="ro-RO" dirty="0"/>
          </a:p>
          <a:p>
            <a:pPr>
              <a:buNone/>
            </a:pPr>
            <a:r>
              <a:rPr lang="en-US" dirty="0"/>
              <a:t>    (2)  </a:t>
            </a:r>
            <a:r>
              <a:rPr lang="en-US" dirty="0" err="1"/>
              <a:t>Toate</a:t>
            </a:r>
            <a:r>
              <a:rPr lang="en-US" dirty="0"/>
              <a:t> </a:t>
            </a:r>
            <a:r>
              <a:rPr lang="en-US" dirty="0" err="1"/>
              <a:t>documentele</a:t>
            </a:r>
            <a:r>
              <a:rPr lang="en-US" dirty="0"/>
              <a:t> generate </a:t>
            </a:r>
            <a:r>
              <a:rPr lang="en-US" dirty="0" err="1"/>
              <a:t>în</a:t>
            </a:r>
            <a:r>
              <a:rPr lang="en-US" dirty="0"/>
              <a:t> </a:t>
            </a:r>
            <a:r>
              <a:rPr lang="en-US" dirty="0" err="1"/>
              <a:t>urma</a:t>
            </a:r>
            <a:r>
              <a:rPr lang="en-US" dirty="0"/>
              <a:t> </a:t>
            </a:r>
            <a:r>
              <a:rPr lang="en-US" dirty="0" err="1"/>
              <a:t>procedurii</a:t>
            </a:r>
            <a:r>
              <a:rPr lang="en-US" dirty="0"/>
              <a:t> de la </a:t>
            </a:r>
            <a:r>
              <a:rPr lang="en-US" dirty="0" err="1"/>
              <a:t>alin</a:t>
            </a:r>
            <a:r>
              <a:rPr lang="en-US" dirty="0"/>
              <a:t>. (1), </a:t>
            </a:r>
            <a:r>
              <a:rPr lang="en-US" dirty="0" err="1"/>
              <a:t>respectiv</a:t>
            </a:r>
            <a:r>
              <a:rPr lang="en-US" dirty="0"/>
              <a:t> </a:t>
            </a:r>
            <a:r>
              <a:rPr lang="en-US" dirty="0" err="1"/>
              <a:t>procesul</a:t>
            </a:r>
            <a:r>
              <a:rPr lang="en-US" dirty="0"/>
              <a:t>-verbal de </a:t>
            </a:r>
            <a:r>
              <a:rPr lang="en-US" dirty="0" err="1"/>
              <a:t>cercetare</a:t>
            </a:r>
            <a:r>
              <a:rPr lang="en-US" dirty="0"/>
              <a:t> a </a:t>
            </a:r>
            <a:r>
              <a:rPr lang="en-US" dirty="0" err="1"/>
              <a:t>cazului</a:t>
            </a:r>
            <a:r>
              <a:rPr lang="en-US" dirty="0"/>
              <a:t> de </a:t>
            </a:r>
            <a:r>
              <a:rPr lang="en-US" dirty="0" err="1"/>
              <a:t>boală</a:t>
            </a:r>
            <a:r>
              <a:rPr lang="en-US" dirty="0"/>
              <a:t> </a:t>
            </a:r>
            <a:r>
              <a:rPr lang="en-US" dirty="0" err="1"/>
              <a:t>profesională</a:t>
            </a:r>
            <a:r>
              <a:rPr lang="en-US" dirty="0"/>
              <a:t> </a:t>
            </a:r>
            <a:r>
              <a:rPr lang="en-US" dirty="0" err="1"/>
              <a:t>şi</a:t>
            </a:r>
            <a:r>
              <a:rPr lang="en-US" dirty="0"/>
              <a:t> </a:t>
            </a:r>
            <a:r>
              <a:rPr lang="en-US" dirty="0" err="1"/>
              <a:t>fişa</a:t>
            </a:r>
            <a:r>
              <a:rPr lang="en-US" dirty="0"/>
              <a:t> de </a:t>
            </a:r>
            <a:r>
              <a:rPr lang="en-US" dirty="0" err="1"/>
              <a:t>declarare</a:t>
            </a:r>
            <a:r>
              <a:rPr lang="en-US" dirty="0"/>
              <a:t> a </a:t>
            </a:r>
            <a:r>
              <a:rPr lang="en-US" dirty="0" err="1"/>
              <a:t>cazului</a:t>
            </a:r>
            <a:r>
              <a:rPr lang="en-US" dirty="0"/>
              <a:t> de </a:t>
            </a:r>
            <a:r>
              <a:rPr lang="en-US" dirty="0" err="1"/>
              <a:t>boală</a:t>
            </a:r>
            <a:r>
              <a:rPr lang="en-US" dirty="0"/>
              <a:t> </a:t>
            </a:r>
            <a:r>
              <a:rPr lang="en-US" dirty="0" err="1"/>
              <a:t>profesională</a:t>
            </a:r>
            <a:r>
              <a:rPr lang="en-US" dirty="0"/>
              <a:t> BP2, se transmit conform art. 157 </a:t>
            </a:r>
            <a:r>
              <a:rPr lang="en-US" dirty="0" err="1"/>
              <a:t>şi</a:t>
            </a:r>
            <a:r>
              <a:rPr lang="en-US" dirty="0"/>
              <a:t> art. 165 </a:t>
            </a:r>
            <a:r>
              <a:rPr lang="en-US" dirty="0" err="1"/>
              <a:t>alin</a:t>
            </a:r>
            <a:r>
              <a:rPr lang="en-US" dirty="0"/>
              <a:t>. (4) </a:t>
            </a:r>
            <a:r>
              <a:rPr lang="en-US" dirty="0" err="1"/>
              <a:t>prin</a:t>
            </a:r>
            <a:r>
              <a:rPr lang="en-US" dirty="0"/>
              <a:t> </a:t>
            </a:r>
            <a:r>
              <a:rPr lang="en-US" dirty="0" err="1"/>
              <a:t>corespondenţa</a:t>
            </a:r>
            <a:r>
              <a:rPr lang="en-US" dirty="0"/>
              <a:t> </a:t>
            </a:r>
            <a:r>
              <a:rPr lang="en-US" dirty="0" err="1"/>
              <a:t>electronică</a:t>
            </a:r>
            <a:r>
              <a:rPr lang="en-US" dirty="0"/>
              <a:t> </a:t>
            </a:r>
            <a:r>
              <a:rPr lang="en-US" dirty="0" err="1"/>
              <a:t>sau</a:t>
            </a:r>
            <a:r>
              <a:rPr lang="en-US" dirty="0"/>
              <a:t> </a:t>
            </a:r>
            <a:r>
              <a:rPr lang="en-US" dirty="0" err="1"/>
              <a:t>poştală</a:t>
            </a:r>
            <a:r>
              <a:rPr lang="en-US" dirty="0"/>
              <a:t>."</a:t>
            </a:r>
            <a:endParaRPr lang="ro-RO" dirty="0"/>
          </a:p>
          <a:p>
            <a:endParaRPr lang="ro-R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ro-RO" sz="3600" b="1" dirty="0" smtClean="0"/>
              <a:t/>
            </a:r>
            <a:br>
              <a:rPr lang="ro-RO" sz="3600" b="1" dirty="0" smtClean="0"/>
            </a:br>
            <a:r>
              <a:rPr lang="en-US" sz="3600" b="1" dirty="0" smtClean="0"/>
              <a:t> CAP. III</a:t>
            </a:r>
            <a:r>
              <a:rPr lang="ro-RO" sz="3600" b="1" dirty="0" smtClean="0"/>
              <a:t> -</a:t>
            </a:r>
            <a:r>
              <a:rPr lang="en-US" sz="3600" b="1" dirty="0" smtClean="0"/>
              <a:t>SERVICII DE PREVENIRE ŞI PROTECŢIE</a:t>
            </a:r>
            <a:r>
              <a:rPr lang="ro-RO" sz="3600" b="1" dirty="0" smtClean="0"/>
              <a:t> </a:t>
            </a:r>
            <a:r>
              <a:rPr lang="en-US" sz="3600" b="1" dirty="0" smtClean="0"/>
              <a:t/>
            </a:r>
            <a:br>
              <a:rPr lang="en-US" sz="3600" b="1" dirty="0" smtClean="0"/>
            </a:br>
            <a:endParaRPr lang="ro-RO" sz="3600" b="1" dirty="0"/>
          </a:p>
        </p:txBody>
      </p:sp>
      <p:sp>
        <p:nvSpPr>
          <p:cNvPr id="3" name="Substituent conținut 2"/>
          <p:cNvSpPr>
            <a:spLocks noGrp="1"/>
          </p:cNvSpPr>
          <p:nvPr>
            <p:ph idx="1"/>
          </p:nvPr>
        </p:nvSpPr>
        <p:spPr/>
        <p:txBody>
          <a:bodyPr/>
          <a:lstStyle/>
          <a:p>
            <a:r>
              <a:rPr lang="en-US" u="sng" dirty="0" err="1"/>
              <a:t>Articolul</a:t>
            </a:r>
            <a:r>
              <a:rPr lang="en-US" u="sng" dirty="0"/>
              <a:t> 27</a:t>
            </a:r>
            <a:r>
              <a:rPr lang="en-US" dirty="0"/>
              <a:t> se </a:t>
            </a:r>
            <a:r>
              <a:rPr lang="en-US" dirty="0" err="1" smtClean="0"/>
              <a:t>abrogă</a:t>
            </a:r>
            <a:r>
              <a:rPr lang="vi-VN" dirty="0"/>
              <a:t> </a:t>
            </a:r>
            <a:endParaRPr lang="ro-RO" dirty="0" smtClean="0"/>
          </a:p>
          <a:p>
            <a:pPr indent="12700">
              <a:buNone/>
            </a:pPr>
            <a:endParaRPr lang="ro-RO" sz="1600" dirty="0" smtClean="0">
              <a:solidFill>
                <a:srgbClr val="FF0000"/>
              </a:solidFill>
            </a:endParaRPr>
          </a:p>
          <a:p>
            <a:pPr indent="12700">
              <a:buNone/>
            </a:pPr>
            <a:r>
              <a:rPr lang="vi-VN" sz="1600" dirty="0" smtClean="0">
                <a:solidFill>
                  <a:srgbClr val="FF0000"/>
                </a:solidFill>
              </a:rPr>
              <a:t>Serviciul </a:t>
            </a:r>
            <a:r>
              <a:rPr lang="vi-VN" sz="1600" dirty="0">
                <a:solidFill>
                  <a:srgbClr val="FF0000"/>
                </a:solidFill>
              </a:rPr>
              <a:t>intern de prevenire şi protecţie poate să asigure şi </a:t>
            </a:r>
            <a:r>
              <a:rPr lang="vi-VN" sz="1600" dirty="0" smtClean="0">
                <a:solidFill>
                  <a:srgbClr val="FF0000"/>
                </a:solidFill>
              </a:rPr>
              <a:t>supravegherea</a:t>
            </a:r>
            <a:r>
              <a:rPr lang="ro-RO" sz="1600" dirty="0" smtClean="0">
                <a:solidFill>
                  <a:srgbClr val="FF0000"/>
                </a:solidFill>
              </a:rPr>
              <a:t> S</a:t>
            </a:r>
            <a:r>
              <a:rPr lang="vi-VN" sz="1600" dirty="0" smtClean="0">
                <a:solidFill>
                  <a:srgbClr val="FF0000"/>
                </a:solidFill>
              </a:rPr>
              <a:t>ănătăţii </a:t>
            </a:r>
            <a:r>
              <a:rPr lang="vi-VN" sz="1600" dirty="0">
                <a:solidFill>
                  <a:srgbClr val="FF0000"/>
                </a:solidFill>
              </a:rPr>
              <a:t>lucrătorilor, dacă dispune de personal cu capacitate profesională </a:t>
            </a:r>
            <a:r>
              <a:rPr lang="vi-VN" sz="1600" dirty="0" smtClean="0">
                <a:solidFill>
                  <a:srgbClr val="FF0000"/>
                </a:solidFill>
              </a:rPr>
              <a:t>şi</a:t>
            </a:r>
            <a:r>
              <a:rPr lang="ro-RO" sz="1600" dirty="0">
                <a:solidFill>
                  <a:srgbClr val="FF0000"/>
                </a:solidFill>
              </a:rPr>
              <a:t> d</a:t>
            </a:r>
            <a:r>
              <a:rPr lang="vi-VN" sz="1600" dirty="0" smtClean="0">
                <a:solidFill>
                  <a:srgbClr val="FF0000"/>
                </a:solidFill>
              </a:rPr>
              <a:t>e </a:t>
            </a:r>
            <a:r>
              <a:rPr lang="vi-VN" sz="1600" dirty="0">
                <a:solidFill>
                  <a:srgbClr val="FF0000"/>
                </a:solidFill>
              </a:rPr>
              <a:t>mijloace materiale adecvate, în condiţiile legii.</a:t>
            </a:r>
            <a:endParaRPr lang="en-US" sz="1600" dirty="0" smtClean="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850106"/>
          </a:xfrm>
        </p:spPr>
        <p:txBody>
          <a:bodyPr>
            <a:normAutofit fontScale="90000"/>
          </a:bodyPr>
          <a:lstStyle/>
          <a:p>
            <a:r>
              <a:rPr lang="en-US" sz="2000" b="1" dirty="0" smtClean="0"/>
              <a:t>SECŢIUNEA a 7-a</a:t>
            </a:r>
            <a:r>
              <a:rPr lang="ro-RO" sz="2000" b="1" dirty="0" smtClean="0"/>
              <a:t/>
            </a:r>
            <a:br>
              <a:rPr lang="ro-RO" sz="2000" b="1" dirty="0" smtClean="0"/>
            </a:br>
            <a:r>
              <a:rPr lang="en-US" sz="2800" dirty="0"/>
              <a:t> </a:t>
            </a:r>
            <a:r>
              <a:rPr lang="ro-RO" sz="2800" b="1" dirty="0" smtClean="0"/>
              <a:t>RAPORT</a:t>
            </a:r>
            <a:r>
              <a:rPr lang="en-US" sz="2800" b="1" dirty="0" smtClean="0"/>
              <a:t>AREA BOLILOR PROFESIONALE</a:t>
            </a:r>
            <a:r>
              <a:rPr lang="en-US" sz="2800" dirty="0"/>
              <a:t/>
            </a:r>
            <a:br>
              <a:rPr lang="en-US" sz="2800" dirty="0"/>
            </a:br>
            <a:endParaRPr lang="ro-RO" sz="3100" dirty="0"/>
          </a:p>
        </p:txBody>
      </p:sp>
      <p:sp>
        <p:nvSpPr>
          <p:cNvPr id="3" name="Substituent conținut 2"/>
          <p:cNvSpPr>
            <a:spLocks noGrp="1"/>
          </p:cNvSpPr>
          <p:nvPr>
            <p:ph idx="1"/>
          </p:nvPr>
        </p:nvSpPr>
        <p:spPr>
          <a:xfrm>
            <a:off x="457200" y="1124744"/>
            <a:ext cx="8229600" cy="5001419"/>
          </a:xfrm>
        </p:spPr>
        <p:txBody>
          <a:bodyPr>
            <a:normAutofit fontScale="70000" lnSpcReduction="20000"/>
          </a:bodyPr>
          <a:lstStyle/>
          <a:p>
            <a:r>
              <a:rPr lang="en-US" u="sng" dirty="0" smtClean="0"/>
              <a:t>Art</a:t>
            </a:r>
            <a:r>
              <a:rPr lang="ro-RO" u="sng" dirty="0" smtClean="0"/>
              <a:t>. </a:t>
            </a:r>
            <a:r>
              <a:rPr lang="en-US" u="sng" dirty="0" smtClean="0"/>
              <a:t>165</a:t>
            </a:r>
            <a:endParaRPr lang="ro-RO" dirty="0"/>
          </a:p>
          <a:p>
            <a:pPr>
              <a:buNone/>
            </a:pPr>
            <a:r>
              <a:rPr lang="ro-RO" dirty="0" smtClean="0"/>
              <a:t>       </a:t>
            </a:r>
            <a:r>
              <a:rPr lang="en-US" dirty="0" smtClean="0"/>
              <a:t>(</a:t>
            </a:r>
            <a:r>
              <a:rPr lang="en-US" dirty="0"/>
              <a:t>1)  </a:t>
            </a:r>
            <a:r>
              <a:rPr lang="en-US" dirty="0" err="1"/>
              <a:t>Bolile</a:t>
            </a:r>
            <a:r>
              <a:rPr lang="en-US" dirty="0"/>
              <a:t> </a:t>
            </a:r>
            <a:r>
              <a:rPr lang="en-US" dirty="0" err="1"/>
              <a:t>profesionale</a:t>
            </a:r>
            <a:r>
              <a:rPr lang="en-US" dirty="0"/>
              <a:t> </a:t>
            </a:r>
            <a:r>
              <a:rPr lang="en-US" dirty="0" err="1"/>
              <a:t>nou-declarate</a:t>
            </a:r>
            <a:r>
              <a:rPr lang="en-US" dirty="0"/>
              <a:t> se </a:t>
            </a:r>
            <a:r>
              <a:rPr lang="en-US" dirty="0" err="1"/>
              <a:t>raportează</a:t>
            </a:r>
            <a:r>
              <a:rPr lang="en-US" dirty="0"/>
              <a:t> </a:t>
            </a:r>
            <a:r>
              <a:rPr lang="en-US" dirty="0" err="1"/>
              <a:t>în</a:t>
            </a:r>
            <a:r>
              <a:rPr lang="en-US" dirty="0"/>
              <a:t> </a:t>
            </a:r>
            <a:r>
              <a:rPr lang="en-US" dirty="0" err="1"/>
              <a:t>termen</a:t>
            </a:r>
            <a:r>
              <a:rPr lang="en-US" dirty="0"/>
              <a:t> de 30 de </a:t>
            </a:r>
            <a:r>
              <a:rPr lang="en-US" dirty="0" err="1"/>
              <a:t>zile</a:t>
            </a:r>
            <a:r>
              <a:rPr lang="en-US" dirty="0"/>
              <a:t> de la data </a:t>
            </a:r>
            <a:r>
              <a:rPr lang="en-US" dirty="0" err="1"/>
              <a:t>declarării</a:t>
            </a:r>
            <a:r>
              <a:rPr lang="en-US" dirty="0"/>
              <a:t> de </a:t>
            </a:r>
            <a:r>
              <a:rPr lang="en-US" dirty="0" err="1"/>
              <a:t>către</a:t>
            </a:r>
            <a:r>
              <a:rPr lang="en-US" dirty="0"/>
              <a:t> </a:t>
            </a:r>
            <a:r>
              <a:rPr lang="en-US" dirty="0" err="1"/>
              <a:t>direcţia</a:t>
            </a:r>
            <a:r>
              <a:rPr lang="en-US" dirty="0"/>
              <a:t> de </a:t>
            </a:r>
            <a:r>
              <a:rPr lang="en-US" dirty="0" err="1"/>
              <a:t>sănătate</a:t>
            </a:r>
            <a:r>
              <a:rPr lang="en-US" dirty="0"/>
              <a:t> </a:t>
            </a:r>
            <a:r>
              <a:rPr lang="en-US" dirty="0" err="1"/>
              <a:t>publică</a:t>
            </a:r>
            <a:r>
              <a:rPr lang="en-US" dirty="0"/>
              <a:t> </a:t>
            </a:r>
            <a:r>
              <a:rPr lang="en-US" dirty="0" err="1"/>
              <a:t>judeţeană</a:t>
            </a:r>
            <a:r>
              <a:rPr lang="en-US" dirty="0"/>
              <a:t> </a:t>
            </a:r>
            <a:r>
              <a:rPr lang="en-US" dirty="0" err="1"/>
              <a:t>şi</a:t>
            </a:r>
            <a:r>
              <a:rPr lang="en-US" dirty="0"/>
              <a:t> a </a:t>
            </a:r>
            <a:r>
              <a:rPr lang="en-US" dirty="0" err="1"/>
              <a:t>municipiului</a:t>
            </a:r>
            <a:r>
              <a:rPr lang="en-US" dirty="0"/>
              <a:t> </a:t>
            </a:r>
            <a:r>
              <a:rPr lang="en-US" dirty="0" err="1"/>
              <a:t>Bucureşti</a:t>
            </a:r>
            <a:r>
              <a:rPr lang="en-US" dirty="0"/>
              <a:t>, la </a:t>
            </a:r>
            <a:r>
              <a:rPr lang="en-US" dirty="0" err="1"/>
              <a:t>Centrul</a:t>
            </a:r>
            <a:r>
              <a:rPr lang="en-US" dirty="0"/>
              <a:t> </a:t>
            </a:r>
            <a:r>
              <a:rPr lang="en-US" dirty="0" err="1"/>
              <a:t>naţional</a:t>
            </a:r>
            <a:r>
              <a:rPr lang="en-US" dirty="0"/>
              <a:t> de </a:t>
            </a:r>
            <a:r>
              <a:rPr lang="en-US" dirty="0" err="1"/>
              <a:t>monitorizare</a:t>
            </a:r>
            <a:r>
              <a:rPr lang="en-US" dirty="0"/>
              <a:t> a </a:t>
            </a:r>
            <a:r>
              <a:rPr lang="en-US" dirty="0" err="1"/>
              <a:t>riscurilor</a:t>
            </a:r>
            <a:r>
              <a:rPr lang="en-US" dirty="0"/>
              <a:t> din </a:t>
            </a:r>
            <a:r>
              <a:rPr lang="en-US" dirty="0" err="1"/>
              <a:t>mediul</a:t>
            </a:r>
            <a:r>
              <a:rPr lang="en-US" dirty="0"/>
              <a:t> </a:t>
            </a:r>
            <a:r>
              <a:rPr lang="en-US" dirty="0" err="1"/>
              <a:t>comunitar</a:t>
            </a:r>
            <a:r>
              <a:rPr lang="en-US" dirty="0"/>
              <a:t>, </a:t>
            </a:r>
            <a:r>
              <a:rPr lang="en-US" dirty="0" err="1"/>
              <a:t>precum</a:t>
            </a:r>
            <a:r>
              <a:rPr lang="en-US" dirty="0"/>
              <a:t> </a:t>
            </a:r>
            <a:r>
              <a:rPr lang="en-US" dirty="0" err="1"/>
              <a:t>şi</a:t>
            </a:r>
            <a:r>
              <a:rPr lang="en-US" dirty="0"/>
              <a:t> la </a:t>
            </a:r>
            <a:r>
              <a:rPr lang="en-US" dirty="0" err="1"/>
              <a:t>structurile</a:t>
            </a:r>
            <a:r>
              <a:rPr lang="en-US" dirty="0"/>
              <a:t> </a:t>
            </a:r>
            <a:r>
              <a:rPr lang="en-US" dirty="0" err="1"/>
              <a:t>teritoriale</a:t>
            </a:r>
            <a:r>
              <a:rPr lang="en-US" dirty="0"/>
              <a:t> ale </a:t>
            </a:r>
            <a:r>
              <a:rPr lang="en-US" dirty="0" err="1"/>
              <a:t>asiguratorului</a:t>
            </a:r>
            <a:r>
              <a:rPr lang="en-US" dirty="0"/>
              <a:t> </a:t>
            </a:r>
            <a:r>
              <a:rPr lang="en-US" dirty="0" err="1"/>
              <a:t>stabilite</a:t>
            </a:r>
            <a:r>
              <a:rPr lang="en-US" dirty="0"/>
              <a:t> conform </a:t>
            </a:r>
            <a:r>
              <a:rPr lang="en-US" dirty="0" err="1"/>
              <a:t>legii</a:t>
            </a:r>
            <a:r>
              <a:rPr lang="en-US" dirty="0" smtClean="0"/>
              <a:t>.</a:t>
            </a:r>
            <a:endParaRPr lang="ro-RO" dirty="0" smtClean="0"/>
          </a:p>
          <a:p>
            <a:pPr>
              <a:buNone/>
            </a:pPr>
            <a:r>
              <a:rPr lang="ro-RO" sz="2200" dirty="0" smtClean="0">
                <a:solidFill>
                  <a:srgbClr val="FF0000"/>
                </a:solidFill>
              </a:rPr>
              <a:t>         </a:t>
            </a:r>
            <a:r>
              <a:rPr lang="vi-VN" sz="2000" dirty="0" smtClean="0">
                <a:solidFill>
                  <a:srgbClr val="FF0000"/>
                </a:solidFill>
              </a:rPr>
              <a:t>(1) Bolile profesionale nou-declarate se raportează în cursul lunii în care s-a produs declararea, de către direcţia de sănătate publică judeţeană, respectiv a municipiului Bucureşti, la Centrul naţional de monitorizare a riscurilor din mediul comunitar - Compartimentul sănătate ocupaţională şi mediul de muncă din cadrul Institutului Naţional de Sănătate Publică, denumit în continuare Centrul naţional de monitorizare a riscurilor, precum şi la structurile teritoriale ale asigurătorului stabilite conform legii.</a:t>
            </a:r>
            <a:endParaRPr lang="ro-RO" sz="2000" dirty="0">
              <a:solidFill>
                <a:srgbClr val="FF0000"/>
              </a:solidFill>
            </a:endParaRPr>
          </a:p>
          <a:p>
            <a:pPr>
              <a:buNone/>
            </a:pPr>
            <a:r>
              <a:rPr lang="ro-RO" dirty="0" smtClean="0"/>
              <a:t>      </a:t>
            </a:r>
            <a:r>
              <a:rPr lang="en-US" dirty="0" smtClean="0"/>
              <a:t>(2)  </a:t>
            </a:r>
            <a:r>
              <a:rPr lang="en-US" dirty="0" err="1" smtClean="0"/>
              <a:t>Direcţia</a:t>
            </a:r>
            <a:r>
              <a:rPr lang="en-US" dirty="0" smtClean="0"/>
              <a:t> de </a:t>
            </a:r>
            <a:r>
              <a:rPr lang="en-US" dirty="0" err="1" smtClean="0"/>
              <a:t>sănătate</a:t>
            </a:r>
            <a:r>
              <a:rPr lang="en-US" dirty="0" smtClean="0"/>
              <a:t> </a:t>
            </a:r>
            <a:r>
              <a:rPr lang="en-US" dirty="0" err="1" smtClean="0"/>
              <a:t>publică</a:t>
            </a:r>
            <a:r>
              <a:rPr lang="en-US" dirty="0" smtClean="0"/>
              <a:t> </a:t>
            </a:r>
            <a:r>
              <a:rPr lang="en-US" dirty="0" err="1" smtClean="0"/>
              <a:t>judeţeană</a:t>
            </a:r>
            <a:r>
              <a:rPr lang="en-US" dirty="0" smtClean="0"/>
              <a:t> </a:t>
            </a:r>
            <a:r>
              <a:rPr lang="en-US" dirty="0" err="1" smtClean="0"/>
              <a:t>şi</a:t>
            </a:r>
            <a:r>
              <a:rPr lang="en-US" dirty="0" smtClean="0"/>
              <a:t> a </a:t>
            </a:r>
            <a:r>
              <a:rPr lang="en-US" dirty="0" err="1" smtClean="0"/>
              <a:t>municipiului</a:t>
            </a:r>
            <a:r>
              <a:rPr lang="en-US" dirty="0" smtClean="0"/>
              <a:t> </a:t>
            </a:r>
            <a:r>
              <a:rPr lang="en-US" dirty="0" err="1" smtClean="0"/>
              <a:t>Bucureşti</a:t>
            </a:r>
            <a:r>
              <a:rPr lang="en-US" dirty="0" smtClean="0"/>
              <a:t> </a:t>
            </a:r>
            <a:r>
              <a:rPr lang="en-US" dirty="0" err="1" smtClean="0"/>
              <a:t>trimite</a:t>
            </a:r>
            <a:r>
              <a:rPr lang="en-US" dirty="0" smtClean="0"/>
              <a:t> </a:t>
            </a:r>
            <a:r>
              <a:rPr lang="en-US" dirty="0" err="1" smtClean="0"/>
              <a:t>către</a:t>
            </a:r>
            <a:r>
              <a:rPr lang="en-US" dirty="0" smtClean="0"/>
              <a:t> </a:t>
            </a:r>
            <a:r>
              <a:rPr lang="en-US" dirty="0" err="1" smtClean="0"/>
              <a:t>Centrul</a:t>
            </a:r>
            <a:r>
              <a:rPr lang="en-US" dirty="0" smtClean="0"/>
              <a:t> </a:t>
            </a:r>
            <a:r>
              <a:rPr lang="en-US" dirty="0" err="1" smtClean="0"/>
              <a:t>naţional</a:t>
            </a:r>
            <a:r>
              <a:rPr lang="en-US" dirty="0" smtClean="0"/>
              <a:t> de </a:t>
            </a:r>
            <a:r>
              <a:rPr lang="en-US" dirty="0" err="1" smtClean="0"/>
              <a:t>monitorizare</a:t>
            </a:r>
            <a:r>
              <a:rPr lang="en-US" dirty="0" smtClean="0"/>
              <a:t> a </a:t>
            </a:r>
            <a:r>
              <a:rPr lang="en-US" dirty="0" err="1" smtClean="0"/>
              <a:t>riscurilor</a:t>
            </a:r>
            <a:r>
              <a:rPr lang="en-US" dirty="0" smtClean="0"/>
              <a:t> din </a:t>
            </a:r>
            <a:r>
              <a:rPr lang="en-US" dirty="0" err="1" smtClean="0"/>
              <a:t>mediul</a:t>
            </a:r>
            <a:r>
              <a:rPr lang="en-US" dirty="0" smtClean="0"/>
              <a:t> </a:t>
            </a:r>
            <a:r>
              <a:rPr lang="en-US" dirty="0" err="1" smtClean="0"/>
              <a:t>comunitar</a:t>
            </a:r>
            <a:r>
              <a:rPr lang="en-US" dirty="0" smtClean="0"/>
              <a:t> </a:t>
            </a:r>
            <a:r>
              <a:rPr lang="en-US" dirty="0" err="1" smtClean="0"/>
              <a:t>procesul</a:t>
            </a:r>
            <a:r>
              <a:rPr lang="en-US" dirty="0" smtClean="0"/>
              <a:t>-verbal de </a:t>
            </a:r>
            <a:r>
              <a:rPr lang="en-US" dirty="0" err="1" smtClean="0"/>
              <a:t>cercetare</a:t>
            </a:r>
            <a:r>
              <a:rPr lang="en-US" dirty="0" smtClean="0"/>
              <a:t> </a:t>
            </a:r>
            <a:r>
              <a:rPr lang="en-US" dirty="0" err="1" smtClean="0"/>
              <a:t>în</a:t>
            </a:r>
            <a:r>
              <a:rPr lang="en-US" dirty="0" smtClean="0"/>
              <a:t> original </a:t>
            </a:r>
            <a:r>
              <a:rPr lang="en-US" dirty="0" err="1" smtClean="0"/>
              <a:t>şi</a:t>
            </a:r>
            <a:r>
              <a:rPr lang="en-US" dirty="0" smtClean="0"/>
              <a:t> </a:t>
            </a:r>
            <a:r>
              <a:rPr lang="en-US" dirty="0" err="1" smtClean="0"/>
              <a:t>fişa</a:t>
            </a:r>
            <a:r>
              <a:rPr lang="en-US" dirty="0" smtClean="0"/>
              <a:t> de </a:t>
            </a:r>
            <a:r>
              <a:rPr lang="en-US" dirty="0" err="1" smtClean="0"/>
              <a:t>declarare</a:t>
            </a:r>
            <a:r>
              <a:rPr lang="en-US" dirty="0" smtClean="0"/>
              <a:t> a </a:t>
            </a:r>
            <a:r>
              <a:rPr lang="en-US" dirty="0" err="1" smtClean="0"/>
              <a:t>cazului</a:t>
            </a:r>
            <a:r>
              <a:rPr lang="en-US" dirty="0" smtClean="0"/>
              <a:t> de </a:t>
            </a:r>
            <a:r>
              <a:rPr lang="en-US" dirty="0" err="1" smtClean="0"/>
              <a:t>boală</a:t>
            </a:r>
            <a:r>
              <a:rPr lang="en-US" dirty="0" smtClean="0"/>
              <a:t> </a:t>
            </a:r>
            <a:r>
              <a:rPr lang="en-US" dirty="0" err="1" smtClean="0"/>
              <a:t>profesională</a:t>
            </a:r>
            <a:r>
              <a:rPr lang="en-US" dirty="0" smtClean="0"/>
              <a:t> BP2 </a:t>
            </a:r>
            <a:r>
              <a:rPr lang="en-US" dirty="0" err="1" smtClean="0"/>
              <a:t>în</a:t>
            </a:r>
            <a:r>
              <a:rPr lang="en-US" dirty="0" smtClean="0"/>
              <a:t> original.</a:t>
            </a:r>
            <a:r>
              <a:rPr lang="vi-VN" dirty="0" smtClean="0">
                <a:solidFill>
                  <a:srgbClr val="FF0000"/>
                </a:solidFill>
              </a:rPr>
              <a:t> </a:t>
            </a:r>
            <a:endParaRPr lang="ro-RO" dirty="0" smtClean="0">
              <a:solidFill>
                <a:srgbClr val="FF0000"/>
              </a:solidFill>
            </a:endParaRPr>
          </a:p>
          <a:p>
            <a:pPr>
              <a:buNone/>
            </a:pPr>
            <a:r>
              <a:rPr lang="ro-RO" sz="2200" dirty="0" smtClean="0">
                <a:solidFill>
                  <a:srgbClr val="FF0000"/>
                </a:solidFill>
              </a:rPr>
              <a:t>         </a:t>
            </a:r>
            <a:r>
              <a:rPr lang="vi-VN" sz="2000" dirty="0" smtClean="0">
                <a:solidFill>
                  <a:srgbClr val="FF0000"/>
                </a:solidFill>
              </a:rPr>
              <a:t>(2) O copie a fişei de declarare BP2 se va înmâna lucrătorului diagnosticat cu boală profesională.</a:t>
            </a:r>
            <a:endParaRPr lang="ro-RO" sz="2000" dirty="0" smtClean="0">
              <a:solidFill>
                <a:srgbClr val="FF0000"/>
              </a:solidFill>
            </a:endParaRPr>
          </a:p>
          <a:p>
            <a:endParaRPr lang="en-US" dirty="0" smtClean="0"/>
          </a:p>
          <a:p>
            <a:endParaRPr lang="ro-RO"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850106"/>
          </a:xfrm>
        </p:spPr>
        <p:txBody>
          <a:bodyPr>
            <a:normAutofit fontScale="90000"/>
          </a:bodyPr>
          <a:lstStyle/>
          <a:p>
            <a:r>
              <a:rPr lang="en-US" sz="2000" b="1" dirty="0" smtClean="0"/>
              <a:t>SECŢIUNEA a 7-a</a:t>
            </a:r>
            <a:r>
              <a:rPr lang="ro-RO" sz="2000" b="1" dirty="0" smtClean="0"/>
              <a:t/>
            </a:r>
            <a:br>
              <a:rPr lang="ro-RO" sz="2000" b="1" dirty="0" smtClean="0"/>
            </a:br>
            <a:r>
              <a:rPr lang="en-US" sz="2800" dirty="0"/>
              <a:t> </a:t>
            </a:r>
            <a:r>
              <a:rPr lang="ro-RO" sz="2800" b="1" dirty="0" smtClean="0"/>
              <a:t>RAPORT</a:t>
            </a:r>
            <a:r>
              <a:rPr lang="en-US" sz="2800" b="1" dirty="0" smtClean="0"/>
              <a:t>AREA BOLILOR PROFESIONALE</a:t>
            </a:r>
            <a:r>
              <a:rPr lang="en-US" sz="2800" dirty="0"/>
              <a:t/>
            </a:r>
            <a:br>
              <a:rPr lang="en-US" sz="2800" dirty="0"/>
            </a:br>
            <a:endParaRPr lang="ro-RO" sz="3100" dirty="0"/>
          </a:p>
        </p:txBody>
      </p:sp>
      <p:sp>
        <p:nvSpPr>
          <p:cNvPr id="3" name="Substituent conținut 2"/>
          <p:cNvSpPr>
            <a:spLocks noGrp="1"/>
          </p:cNvSpPr>
          <p:nvPr>
            <p:ph idx="1"/>
          </p:nvPr>
        </p:nvSpPr>
        <p:spPr>
          <a:xfrm>
            <a:off x="457200" y="1124744"/>
            <a:ext cx="8229600" cy="5001419"/>
          </a:xfrm>
        </p:spPr>
        <p:txBody>
          <a:bodyPr>
            <a:normAutofit fontScale="77500" lnSpcReduction="20000"/>
          </a:bodyPr>
          <a:lstStyle/>
          <a:p>
            <a:r>
              <a:rPr lang="en-US" u="sng" dirty="0" smtClean="0"/>
              <a:t>Art</a:t>
            </a:r>
            <a:r>
              <a:rPr lang="ro-RO" u="sng" dirty="0" smtClean="0"/>
              <a:t>. </a:t>
            </a:r>
            <a:r>
              <a:rPr lang="en-US" u="sng" dirty="0" smtClean="0"/>
              <a:t>165</a:t>
            </a:r>
            <a:endParaRPr lang="ro-RO" dirty="0"/>
          </a:p>
          <a:p>
            <a:pPr>
              <a:buNone/>
            </a:pPr>
            <a:r>
              <a:rPr lang="en-US" dirty="0" smtClean="0"/>
              <a:t> </a:t>
            </a:r>
            <a:r>
              <a:rPr lang="ro-RO" dirty="0" smtClean="0"/>
              <a:t>     </a:t>
            </a:r>
            <a:r>
              <a:rPr lang="en-US" dirty="0" smtClean="0"/>
              <a:t>(</a:t>
            </a:r>
            <a:r>
              <a:rPr lang="en-US" dirty="0"/>
              <a:t>3)  </a:t>
            </a:r>
            <a:r>
              <a:rPr lang="en-US" dirty="0" err="1"/>
              <a:t>Datele</a:t>
            </a:r>
            <a:r>
              <a:rPr lang="en-US" dirty="0"/>
              <a:t> </a:t>
            </a:r>
            <a:r>
              <a:rPr lang="en-US" dirty="0" err="1"/>
              <a:t>cuprinse</a:t>
            </a:r>
            <a:r>
              <a:rPr lang="en-US" dirty="0"/>
              <a:t> </a:t>
            </a:r>
            <a:r>
              <a:rPr lang="en-US" dirty="0" err="1"/>
              <a:t>în</a:t>
            </a:r>
            <a:r>
              <a:rPr lang="en-US" dirty="0"/>
              <a:t> </a:t>
            </a:r>
            <a:r>
              <a:rPr lang="en-US" dirty="0" err="1"/>
              <a:t>documentele</a:t>
            </a:r>
            <a:r>
              <a:rPr lang="en-US" dirty="0"/>
              <a:t> enumerate la </a:t>
            </a:r>
            <a:r>
              <a:rPr lang="en-US" dirty="0" err="1"/>
              <a:t>alin</a:t>
            </a:r>
            <a:r>
              <a:rPr lang="en-US" dirty="0"/>
              <a:t>. (2) </a:t>
            </a:r>
            <a:r>
              <a:rPr lang="en-US" dirty="0" err="1"/>
              <a:t>sunt</a:t>
            </a:r>
            <a:r>
              <a:rPr lang="en-US" dirty="0"/>
              <a:t> </a:t>
            </a:r>
            <a:r>
              <a:rPr lang="en-US" dirty="0" err="1"/>
              <a:t>înregistrate</a:t>
            </a:r>
            <a:r>
              <a:rPr lang="en-US" dirty="0"/>
              <a:t> </a:t>
            </a:r>
            <a:r>
              <a:rPr lang="en-US" dirty="0" err="1"/>
              <a:t>în</a:t>
            </a:r>
            <a:r>
              <a:rPr lang="en-US" dirty="0"/>
              <a:t> </a:t>
            </a:r>
            <a:r>
              <a:rPr lang="en-US" dirty="0" err="1"/>
              <a:t>Registrul</a:t>
            </a:r>
            <a:r>
              <a:rPr lang="en-US" dirty="0"/>
              <a:t> </a:t>
            </a:r>
            <a:r>
              <a:rPr lang="en-US" dirty="0" err="1"/>
              <a:t>operativ</a:t>
            </a:r>
            <a:r>
              <a:rPr lang="en-US" dirty="0"/>
              <a:t> </a:t>
            </a:r>
            <a:r>
              <a:rPr lang="en-US" dirty="0" err="1"/>
              <a:t>naţional</a:t>
            </a:r>
            <a:r>
              <a:rPr lang="en-US" dirty="0"/>
              <a:t> </a:t>
            </a:r>
            <a:r>
              <a:rPr lang="en-US" dirty="0" err="1"/>
              <a:t>informatizat</a:t>
            </a:r>
            <a:r>
              <a:rPr lang="en-US" dirty="0"/>
              <a:t> al </a:t>
            </a:r>
            <a:r>
              <a:rPr lang="en-US" dirty="0" err="1"/>
              <a:t>bolilor</a:t>
            </a:r>
            <a:r>
              <a:rPr lang="en-US" dirty="0"/>
              <a:t> </a:t>
            </a:r>
            <a:r>
              <a:rPr lang="en-US" dirty="0" err="1"/>
              <a:t>profesionale</a:t>
            </a:r>
            <a:r>
              <a:rPr lang="en-US" dirty="0" smtClean="0"/>
              <a:t>.</a:t>
            </a:r>
            <a:endParaRPr lang="ro-RO" dirty="0" smtClean="0"/>
          </a:p>
          <a:p>
            <a:pPr>
              <a:buNone/>
            </a:pPr>
            <a:r>
              <a:rPr lang="vi-VN" dirty="0" smtClean="0">
                <a:solidFill>
                  <a:srgbClr val="FF0000"/>
                </a:solidFill>
              </a:rPr>
              <a:t> </a:t>
            </a:r>
            <a:r>
              <a:rPr lang="ro-RO" dirty="0" smtClean="0">
                <a:solidFill>
                  <a:srgbClr val="FF0000"/>
                </a:solidFill>
              </a:rPr>
              <a:t>     </a:t>
            </a:r>
            <a:r>
              <a:rPr lang="vi-VN" sz="2000" dirty="0" smtClean="0">
                <a:solidFill>
                  <a:srgbClr val="FF0000"/>
                </a:solidFill>
              </a:rPr>
              <a:t>(3) O copie a procesului-verbal de cercetare a cazului de boală profesională se va înmâna lucrătorului a cărui boală profesională a fost infirmată în urma cercetării.</a:t>
            </a:r>
            <a:endParaRPr lang="ro-RO" sz="2000" dirty="0"/>
          </a:p>
          <a:p>
            <a:pPr>
              <a:buNone/>
            </a:pPr>
            <a:r>
              <a:rPr lang="ro-RO" dirty="0" smtClean="0"/>
              <a:t>      </a:t>
            </a:r>
            <a:r>
              <a:rPr lang="en-US" dirty="0" smtClean="0"/>
              <a:t>(4</a:t>
            </a:r>
            <a:r>
              <a:rPr lang="en-US" dirty="0"/>
              <a:t>)  </a:t>
            </a:r>
            <a:r>
              <a:rPr lang="en-US" dirty="0" err="1"/>
              <a:t>Fişa</a:t>
            </a:r>
            <a:r>
              <a:rPr lang="en-US" dirty="0"/>
              <a:t> de </a:t>
            </a:r>
            <a:r>
              <a:rPr lang="en-US" dirty="0" err="1"/>
              <a:t>declarare</a:t>
            </a:r>
            <a:r>
              <a:rPr lang="en-US" dirty="0"/>
              <a:t> a </a:t>
            </a:r>
            <a:r>
              <a:rPr lang="en-US" dirty="0" err="1"/>
              <a:t>cazului</a:t>
            </a:r>
            <a:r>
              <a:rPr lang="en-US" dirty="0"/>
              <a:t> de </a:t>
            </a:r>
            <a:r>
              <a:rPr lang="en-US" dirty="0" err="1"/>
              <a:t>boală</a:t>
            </a:r>
            <a:r>
              <a:rPr lang="en-US" dirty="0"/>
              <a:t> </a:t>
            </a:r>
            <a:r>
              <a:rPr lang="en-US" dirty="0" err="1"/>
              <a:t>profesională</a:t>
            </a:r>
            <a:r>
              <a:rPr lang="en-US" dirty="0"/>
              <a:t> BP2 se </a:t>
            </a:r>
            <a:r>
              <a:rPr lang="en-US" dirty="0" err="1"/>
              <a:t>întocmeşte</a:t>
            </a:r>
            <a:r>
              <a:rPr lang="en-US" dirty="0"/>
              <a:t> </a:t>
            </a:r>
            <a:r>
              <a:rPr lang="en-US" dirty="0" err="1"/>
              <a:t>în</a:t>
            </a:r>
            <a:r>
              <a:rPr lang="en-US" dirty="0"/>
              <a:t> 6 </a:t>
            </a:r>
            <a:r>
              <a:rPr lang="en-US" dirty="0" err="1"/>
              <a:t>exemplare</a:t>
            </a:r>
            <a:r>
              <a:rPr lang="en-US" dirty="0"/>
              <a:t> </a:t>
            </a:r>
            <a:r>
              <a:rPr lang="en-US" dirty="0" err="1"/>
              <a:t>pentru</a:t>
            </a:r>
            <a:r>
              <a:rPr lang="en-US" dirty="0"/>
              <a:t>: </a:t>
            </a:r>
            <a:r>
              <a:rPr lang="en-US" dirty="0" err="1"/>
              <a:t>direcţia</a:t>
            </a:r>
            <a:r>
              <a:rPr lang="en-US" dirty="0"/>
              <a:t> de </a:t>
            </a:r>
            <a:r>
              <a:rPr lang="en-US" dirty="0" err="1"/>
              <a:t>sănătate</a:t>
            </a:r>
            <a:r>
              <a:rPr lang="en-US" dirty="0"/>
              <a:t> </a:t>
            </a:r>
            <a:r>
              <a:rPr lang="en-US" dirty="0" err="1"/>
              <a:t>publică</a:t>
            </a:r>
            <a:r>
              <a:rPr lang="en-US" dirty="0"/>
              <a:t> </a:t>
            </a:r>
            <a:r>
              <a:rPr lang="en-US" dirty="0" err="1"/>
              <a:t>judeţeană</a:t>
            </a:r>
            <a:r>
              <a:rPr lang="en-US" dirty="0"/>
              <a:t> </a:t>
            </a:r>
            <a:r>
              <a:rPr lang="en-US" dirty="0" err="1"/>
              <a:t>şi</a:t>
            </a:r>
            <a:r>
              <a:rPr lang="en-US" dirty="0"/>
              <a:t> a </a:t>
            </a:r>
            <a:r>
              <a:rPr lang="en-US" dirty="0" err="1"/>
              <a:t>municipiului</a:t>
            </a:r>
            <a:r>
              <a:rPr lang="en-US" dirty="0"/>
              <a:t> </a:t>
            </a:r>
            <a:r>
              <a:rPr lang="en-US" dirty="0" err="1"/>
              <a:t>Bucureşti</a:t>
            </a:r>
            <a:r>
              <a:rPr lang="en-US" dirty="0"/>
              <a:t>, </a:t>
            </a:r>
            <a:r>
              <a:rPr lang="en-US" dirty="0" err="1"/>
              <a:t>lucrătorul</a:t>
            </a:r>
            <a:r>
              <a:rPr lang="en-US" dirty="0"/>
              <a:t> </a:t>
            </a:r>
            <a:r>
              <a:rPr lang="en-US" dirty="0" err="1"/>
              <a:t>diagnosticat</a:t>
            </a:r>
            <a:r>
              <a:rPr lang="en-US" dirty="0"/>
              <a:t> cu </a:t>
            </a:r>
            <a:r>
              <a:rPr lang="en-US" dirty="0" err="1"/>
              <a:t>boală</a:t>
            </a:r>
            <a:r>
              <a:rPr lang="en-US" dirty="0"/>
              <a:t> </a:t>
            </a:r>
            <a:r>
              <a:rPr lang="en-US" dirty="0" err="1"/>
              <a:t>profesională</a:t>
            </a:r>
            <a:r>
              <a:rPr lang="en-US" dirty="0"/>
              <a:t>, </a:t>
            </a:r>
            <a:r>
              <a:rPr lang="en-US" dirty="0" err="1"/>
              <a:t>medicul</a:t>
            </a:r>
            <a:r>
              <a:rPr lang="en-US" dirty="0"/>
              <a:t> de </a:t>
            </a:r>
            <a:r>
              <a:rPr lang="en-US" dirty="0" err="1"/>
              <a:t>medicina</a:t>
            </a:r>
            <a:r>
              <a:rPr lang="en-US" dirty="0"/>
              <a:t> </a:t>
            </a:r>
            <a:r>
              <a:rPr lang="en-US" dirty="0" err="1"/>
              <a:t>muncii</a:t>
            </a:r>
            <a:r>
              <a:rPr lang="en-US" dirty="0"/>
              <a:t> din </a:t>
            </a:r>
            <a:r>
              <a:rPr lang="en-US" dirty="0" err="1"/>
              <a:t>clinica</a:t>
            </a:r>
            <a:r>
              <a:rPr lang="en-US" dirty="0"/>
              <a:t>/</a:t>
            </a:r>
            <a:r>
              <a:rPr lang="en-US" dirty="0" err="1"/>
              <a:t>secţia</a:t>
            </a:r>
            <a:r>
              <a:rPr lang="en-US" dirty="0"/>
              <a:t> de </a:t>
            </a:r>
            <a:r>
              <a:rPr lang="en-US" dirty="0" err="1"/>
              <a:t>medicina</a:t>
            </a:r>
            <a:r>
              <a:rPr lang="en-US" dirty="0"/>
              <a:t> </a:t>
            </a:r>
            <a:r>
              <a:rPr lang="en-US" dirty="0" err="1"/>
              <a:t>muncii</a:t>
            </a:r>
            <a:r>
              <a:rPr lang="en-US" dirty="0"/>
              <a:t> </a:t>
            </a:r>
            <a:r>
              <a:rPr lang="en-US" dirty="0" err="1"/>
              <a:t>sau</a:t>
            </a:r>
            <a:r>
              <a:rPr lang="en-US" dirty="0"/>
              <a:t> </a:t>
            </a:r>
            <a:r>
              <a:rPr lang="en-US" dirty="0" err="1"/>
              <a:t>cabinetul</a:t>
            </a:r>
            <a:r>
              <a:rPr lang="en-US" dirty="0"/>
              <a:t> de </a:t>
            </a:r>
            <a:r>
              <a:rPr lang="en-US" dirty="0" err="1"/>
              <a:t>medicina</a:t>
            </a:r>
            <a:r>
              <a:rPr lang="en-US" dirty="0"/>
              <a:t> </a:t>
            </a:r>
            <a:r>
              <a:rPr lang="en-US" dirty="0" err="1"/>
              <a:t>muncii</a:t>
            </a:r>
            <a:r>
              <a:rPr lang="en-US" dirty="0"/>
              <a:t> din </a:t>
            </a:r>
            <a:r>
              <a:rPr lang="en-US" dirty="0" err="1"/>
              <a:t>structura</a:t>
            </a:r>
            <a:r>
              <a:rPr lang="en-US" dirty="0"/>
              <a:t> </a:t>
            </a:r>
            <a:r>
              <a:rPr lang="en-US" dirty="0" err="1"/>
              <a:t>spitalelor</a:t>
            </a:r>
            <a:r>
              <a:rPr lang="en-US" dirty="0"/>
              <a:t> care a </a:t>
            </a:r>
            <a:r>
              <a:rPr lang="en-US" dirty="0" err="1"/>
              <a:t>semnalat</a:t>
            </a:r>
            <a:r>
              <a:rPr lang="en-US" dirty="0"/>
              <a:t> </a:t>
            </a:r>
            <a:r>
              <a:rPr lang="en-US" dirty="0" err="1"/>
              <a:t>îmbolnăvirea</a:t>
            </a:r>
            <a:r>
              <a:rPr lang="en-US" dirty="0"/>
              <a:t>, </a:t>
            </a:r>
            <a:r>
              <a:rPr lang="en-US" dirty="0" err="1"/>
              <a:t>inspectoratul</a:t>
            </a:r>
            <a:r>
              <a:rPr lang="en-US" dirty="0"/>
              <a:t> </a:t>
            </a:r>
            <a:r>
              <a:rPr lang="en-US" dirty="0" err="1"/>
              <a:t>teritorial</a:t>
            </a:r>
            <a:r>
              <a:rPr lang="en-US" dirty="0"/>
              <a:t> de </a:t>
            </a:r>
            <a:r>
              <a:rPr lang="en-US" dirty="0" err="1"/>
              <a:t>muncă</a:t>
            </a:r>
            <a:r>
              <a:rPr lang="en-US" dirty="0"/>
              <a:t>, </a:t>
            </a:r>
            <a:r>
              <a:rPr lang="en-US" dirty="0" err="1"/>
              <a:t>Centrul</a:t>
            </a:r>
            <a:r>
              <a:rPr lang="en-US" dirty="0"/>
              <a:t> </a:t>
            </a:r>
            <a:r>
              <a:rPr lang="en-US" dirty="0" err="1"/>
              <a:t>naţional</a:t>
            </a:r>
            <a:r>
              <a:rPr lang="en-US" dirty="0"/>
              <a:t> de </a:t>
            </a:r>
            <a:r>
              <a:rPr lang="en-US" dirty="0" err="1"/>
              <a:t>monitorizare</a:t>
            </a:r>
            <a:r>
              <a:rPr lang="en-US" dirty="0"/>
              <a:t> a </a:t>
            </a:r>
            <a:r>
              <a:rPr lang="en-US" dirty="0" err="1"/>
              <a:t>riscurilor</a:t>
            </a:r>
            <a:r>
              <a:rPr lang="en-US" dirty="0"/>
              <a:t> din </a:t>
            </a:r>
            <a:r>
              <a:rPr lang="en-US" dirty="0" err="1"/>
              <a:t>mediul</a:t>
            </a:r>
            <a:r>
              <a:rPr lang="en-US" dirty="0"/>
              <a:t> </a:t>
            </a:r>
            <a:r>
              <a:rPr lang="en-US" dirty="0" err="1"/>
              <a:t>comunitar</a:t>
            </a:r>
            <a:r>
              <a:rPr lang="en-US" dirty="0"/>
              <a:t> </a:t>
            </a:r>
            <a:r>
              <a:rPr lang="en-US" dirty="0" err="1"/>
              <a:t>şi</a:t>
            </a:r>
            <a:r>
              <a:rPr lang="en-US" dirty="0"/>
              <a:t> </a:t>
            </a:r>
            <a:r>
              <a:rPr lang="en-US" dirty="0" err="1"/>
              <a:t>asiguratorul</a:t>
            </a:r>
            <a:r>
              <a:rPr lang="en-US" dirty="0"/>
              <a:t> la </a:t>
            </a:r>
            <a:r>
              <a:rPr lang="en-US" dirty="0" err="1"/>
              <a:t>nivel</a:t>
            </a:r>
            <a:r>
              <a:rPr lang="en-US" dirty="0"/>
              <a:t> </a:t>
            </a:r>
            <a:r>
              <a:rPr lang="en-US" dirty="0" err="1"/>
              <a:t>teritorial</a:t>
            </a:r>
            <a:r>
              <a:rPr lang="en-US" dirty="0" smtClean="0"/>
              <a:t>.</a:t>
            </a:r>
            <a:endParaRPr lang="ro-RO" dirty="0"/>
          </a:p>
          <a:p>
            <a:endParaRPr lang="ro-RO"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1800" b="1" dirty="0"/>
              <a:t>SECŢIUNEA a 9-a</a:t>
            </a:r>
            <a:br>
              <a:rPr lang="en-US" sz="1800" b="1" dirty="0"/>
            </a:br>
            <a:r>
              <a:rPr lang="en-US" sz="1800" b="1" dirty="0"/>
              <a:t>    </a:t>
            </a:r>
            <a:r>
              <a:rPr lang="en-US" sz="2800" b="1" dirty="0" smtClean="0"/>
              <a:t>RAPORTAREA BOLILOR PROFESIONALE</a:t>
            </a:r>
            <a:endParaRPr lang="en-US" sz="2800" b="1" dirty="0"/>
          </a:p>
        </p:txBody>
      </p:sp>
      <p:sp>
        <p:nvSpPr>
          <p:cNvPr id="3" name="Substituent conținut 2"/>
          <p:cNvSpPr>
            <a:spLocks noGrp="1"/>
          </p:cNvSpPr>
          <p:nvPr>
            <p:ph idx="1"/>
          </p:nvPr>
        </p:nvSpPr>
        <p:spPr/>
        <p:txBody>
          <a:bodyPr>
            <a:normAutofit fontScale="92500" lnSpcReduction="10000"/>
          </a:bodyPr>
          <a:lstStyle/>
          <a:p>
            <a:r>
              <a:rPr lang="en-US" dirty="0" smtClean="0"/>
              <a:t>Art</a:t>
            </a:r>
            <a:r>
              <a:rPr lang="ro-RO" dirty="0" smtClean="0"/>
              <a:t>.</a:t>
            </a:r>
            <a:r>
              <a:rPr lang="en-US" dirty="0" smtClean="0"/>
              <a:t>166 </a:t>
            </a:r>
            <a:endParaRPr lang="ro-RO" dirty="0" smtClean="0"/>
          </a:p>
          <a:p>
            <a:pPr>
              <a:buNone/>
            </a:pPr>
            <a:r>
              <a:rPr lang="ro-RO" dirty="0"/>
              <a:t> </a:t>
            </a:r>
            <a:r>
              <a:rPr lang="ro-RO" dirty="0" smtClean="0"/>
              <a:t>   </a:t>
            </a:r>
            <a:r>
              <a:rPr lang="en-US" dirty="0" smtClean="0"/>
              <a:t>La </a:t>
            </a:r>
            <a:r>
              <a:rPr lang="en-US" dirty="0" err="1"/>
              <a:t>nivelul</a:t>
            </a:r>
            <a:r>
              <a:rPr lang="en-US" dirty="0"/>
              <a:t> </a:t>
            </a:r>
            <a:r>
              <a:rPr lang="en-US" dirty="0" err="1"/>
              <a:t>Centrului</a:t>
            </a:r>
            <a:r>
              <a:rPr lang="en-US" dirty="0"/>
              <a:t> </a:t>
            </a:r>
            <a:r>
              <a:rPr lang="en-US" dirty="0" err="1"/>
              <a:t>naţional</a:t>
            </a:r>
            <a:r>
              <a:rPr lang="en-US" dirty="0"/>
              <a:t> de </a:t>
            </a:r>
            <a:r>
              <a:rPr lang="en-US" dirty="0" err="1"/>
              <a:t>monitorizare</a:t>
            </a:r>
            <a:r>
              <a:rPr lang="en-US" dirty="0"/>
              <a:t> a </a:t>
            </a:r>
            <a:r>
              <a:rPr lang="en-US" dirty="0" err="1"/>
              <a:t>riscurilor</a:t>
            </a:r>
            <a:r>
              <a:rPr lang="en-US" dirty="0"/>
              <a:t> din </a:t>
            </a:r>
            <a:r>
              <a:rPr lang="en-US" dirty="0" err="1"/>
              <a:t>mediul</a:t>
            </a:r>
            <a:r>
              <a:rPr lang="en-US" dirty="0"/>
              <a:t> </a:t>
            </a:r>
            <a:r>
              <a:rPr lang="en-US" dirty="0" err="1"/>
              <a:t>comunitar</a:t>
            </a:r>
            <a:r>
              <a:rPr lang="en-US" dirty="0"/>
              <a:t> se </a:t>
            </a:r>
            <a:r>
              <a:rPr lang="en-US" dirty="0" err="1"/>
              <a:t>constituie</a:t>
            </a:r>
            <a:r>
              <a:rPr lang="en-US" dirty="0"/>
              <a:t> </a:t>
            </a:r>
            <a:r>
              <a:rPr lang="en-US" dirty="0" err="1"/>
              <a:t>Registrul</a:t>
            </a:r>
            <a:r>
              <a:rPr lang="en-US" dirty="0"/>
              <a:t> </a:t>
            </a:r>
            <a:r>
              <a:rPr lang="en-US" dirty="0" err="1"/>
              <a:t>operativ</a:t>
            </a:r>
            <a:r>
              <a:rPr lang="en-US" dirty="0"/>
              <a:t> </a:t>
            </a:r>
            <a:r>
              <a:rPr lang="en-US" dirty="0" err="1"/>
              <a:t>naţional</a:t>
            </a:r>
            <a:r>
              <a:rPr lang="en-US" dirty="0"/>
              <a:t> </a:t>
            </a:r>
            <a:r>
              <a:rPr lang="en-US" dirty="0" err="1"/>
              <a:t>informatizat</a:t>
            </a:r>
            <a:r>
              <a:rPr lang="en-US" dirty="0"/>
              <a:t> al </a:t>
            </a:r>
            <a:r>
              <a:rPr lang="en-US" dirty="0" err="1"/>
              <a:t>bolilor</a:t>
            </a:r>
            <a:r>
              <a:rPr lang="en-US" dirty="0"/>
              <a:t> </a:t>
            </a:r>
            <a:r>
              <a:rPr lang="en-US" dirty="0" err="1"/>
              <a:t>profesionale</a:t>
            </a:r>
            <a:r>
              <a:rPr lang="en-US" dirty="0"/>
              <a:t>, care se </a:t>
            </a:r>
            <a:r>
              <a:rPr lang="en-US" dirty="0" err="1"/>
              <a:t>reactualizează</a:t>
            </a:r>
            <a:r>
              <a:rPr lang="en-US" dirty="0"/>
              <a:t> lunar cu </a:t>
            </a:r>
            <a:r>
              <a:rPr lang="en-US" dirty="0" err="1"/>
              <a:t>datele</a:t>
            </a:r>
            <a:r>
              <a:rPr lang="en-US" dirty="0"/>
              <a:t> din </a:t>
            </a:r>
            <a:r>
              <a:rPr lang="en-US" dirty="0" err="1"/>
              <a:t>documentele</a:t>
            </a:r>
            <a:r>
              <a:rPr lang="en-US" dirty="0"/>
              <a:t> enumerate la art. 165 </a:t>
            </a:r>
            <a:r>
              <a:rPr lang="en-US" dirty="0" err="1"/>
              <a:t>alin</a:t>
            </a:r>
            <a:r>
              <a:rPr lang="en-US" dirty="0"/>
              <a:t>. (2</a:t>
            </a:r>
            <a:r>
              <a:rPr lang="en-US" dirty="0" smtClean="0"/>
              <a:t>).</a:t>
            </a:r>
            <a:endParaRPr lang="ro-RO" dirty="0" smtClean="0"/>
          </a:p>
          <a:p>
            <a:pPr>
              <a:buSzPct val="73000"/>
            </a:pPr>
            <a:endParaRPr lang="ro-RO" sz="1900" dirty="0" smtClean="0">
              <a:solidFill>
                <a:srgbClr val="FF0000"/>
              </a:solidFill>
            </a:endParaRPr>
          </a:p>
          <a:p>
            <a:pPr>
              <a:buSzPct val="73000"/>
            </a:pPr>
            <a:r>
              <a:rPr lang="en-US" sz="1900" dirty="0" smtClean="0">
                <a:solidFill>
                  <a:srgbClr val="FF0000"/>
                </a:solidFill>
              </a:rPr>
              <a:t>ART. 166</a:t>
            </a:r>
          </a:p>
          <a:p>
            <a:pPr>
              <a:buNone/>
            </a:pPr>
            <a:r>
              <a:rPr lang="ro-RO" sz="1900" dirty="0" smtClean="0">
                <a:solidFill>
                  <a:srgbClr val="FF0000"/>
                </a:solidFill>
              </a:rPr>
              <a:t>       </a:t>
            </a:r>
            <a:r>
              <a:rPr lang="vi-VN" sz="1900" dirty="0" smtClean="0">
                <a:solidFill>
                  <a:srgbClr val="FF0000"/>
                </a:solidFill>
              </a:rPr>
              <a:t>La nivelul Centrului naţional de monitorizare a riscurilor se constituie Registrul operativ naţional informatizat al bolilor profesionale, care se reactualizează lunar cu datele din fişele de declarare BP2.</a:t>
            </a:r>
          </a:p>
          <a:p>
            <a:pPr>
              <a:buNone/>
            </a:pPr>
            <a:endParaRPr lang="ro-RO"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2000" b="1" dirty="0"/>
              <a:t>SECŢIUNEA a </a:t>
            </a:r>
            <a:r>
              <a:rPr lang="en-US" sz="2000" b="1" dirty="0" smtClean="0"/>
              <a:t>9-a</a:t>
            </a:r>
            <a:r>
              <a:rPr lang="ro-RO" sz="2000" b="1" dirty="0" smtClean="0"/>
              <a:t/>
            </a:r>
            <a:br>
              <a:rPr lang="ro-RO" sz="2000" b="1" dirty="0" smtClean="0"/>
            </a:br>
            <a:r>
              <a:rPr lang="en-US" sz="3100" b="1" dirty="0" smtClean="0"/>
              <a:t>RAPORTAREA BOLILOR PROFESIONALE</a:t>
            </a:r>
            <a:endParaRPr lang="en-US" sz="3100" b="1" dirty="0"/>
          </a:p>
        </p:txBody>
      </p:sp>
      <p:sp>
        <p:nvSpPr>
          <p:cNvPr id="3" name="Substituent conținut 2"/>
          <p:cNvSpPr>
            <a:spLocks noGrp="1"/>
          </p:cNvSpPr>
          <p:nvPr>
            <p:ph idx="1"/>
          </p:nvPr>
        </p:nvSpPr>
        <p:spPr>
          <a:xfrm>
            <a:off x="457200" y="1600200"/>
            <a:ext cx="8229600" cy="4709120"/>
          </a:xfrm>
        </p:spPr>
        <p:txBody>
          <a:bodyPr>
            <a:normAutofit fontScale="25000" lnSpcReduction="20000"/>
          </a:bodyPr>
          <a:lstStyle/>
          <a:p>
            <a:r>
              <a:rPr lang="en-US" sz="6200" dirty="0"/>
              <a:t>ART. 167</a:t>
            </a:r>
            <a:endParaRPr lang="ro-RO" sz="6200" dirty="0"/>
          </a:p>
          <a:p>
            <a:pPr>
              <a:buNone/>
            </a:pPr>
            <a:r>
              <a:rPr lang="en-US" sz="6200" dirty="0"/>
              <a:t>    </a:t>
            </a:r>
            <a:r>
              <a:rPr lang="en-US" sz="6200" dirty="0" err="1"/>
              <a:t>Centrul</a:t>
            </a:r>
            <a:r>
              <a:rPr lang="en-US" sz="6200" dirty="0"/>
              <a:t> </a:t>
            </a:r>
            <a:r>
              <a:rPr lang="en-US" sz="6200" dirty="0" err="1"/>
              <a:t>naţional</a:t>
            </a:r>
            <a:r>
              <a:rPr lang="en-US" sz="6200" dirty="0"/>
              <a:t> de </a:t>
            </a:r>
            <a:r>
              <a:rPr lang="en-US" sz="6200" dirty="0" err="1"/>
              <a:t>monitorizare</a:t>
            </a:r>
            <a:r>
              <a:rPr lang="en-US" sz="6200" dirty="0"/>
              <a:t> a </a:t>
            </a:r>
            <a:r>
              <a:rPr lang="en-US" sz="6200" dirty="0" err="1"/>
              <a:t>riscurilor</a:t>
            </a:r>
            <a:r>
              <a:rPr lang="en-US" sz="6200" dirty="0"/>
              <a:t> din </a:t>
            </a:r>
            <a:r>
              <a:rPr lang="en-US" sz="6200" dirty="0" err="1"/>
              <a:t>mediul</a:t>
            </a:r>
            <a:r>
              <a:rPr lang="en-US" sz="6200" dirty="0"/>
              <a:t> </a:t>
            </a:r>
            <a:r>
              <a:rPr lang="en-US" sz="6200" dirty="0" err="1"/>
              <a:t>comunitar</a:t>
            </a:r>
            <a:r>
              <a:rPr lang="en-US" sz="6200" dirty="0"/>
              <a:t> are </a:t>
            </a:r>
            <a:r>
              <a:rPr lang="en-US" sz="6200" dirty="0" err="1"/>
              <a:t>următoarele</a:t>
            </a:r>
            <a:r>
              <a:rPr lang="en-US" sz="6200" dirty="0"/>
              <a:t> </a:t>
            </a:r>
            <a:r>
              <a:rPr lang="en-US" sz="6200" dirty="0" err="1"/>
              <a:t>atribuţii</a:t>
            </a:r>
            <a:r>
              <a:rPr lang="en-US" sz="6200" dirty="0"/>
              <a:t> </a:t>
            </a:r>
            <a:r>
              <a:rPr lang="en-US" sz="6200" dirty="0" err="1"/>
              <a:t>principale</a:t>
            </a:r>
            <a:r>
              <a:rPr lang="en-US" sz="6200" dirty="0"/>
              <a:t>:</a:t>
            </a:r>
            <a:endParaRPr lang="ro-RO" sz="6200" dirty="0"/>
          </a:p>
          <a:p>
            <a:pPr>
              <a:buNone/>
            </a:pPr>
            <a:r>
              <a:rPr lang="en-US" sz="6200" dirty="0"/>
              <a:t>    a) </a:t>
            </a:r>
            <a:r>
              <a:rPr lang="en-US" sz="6200" dirty="0" err="1"/>
              <a:t>asigură</a:t>
            </a:r>
            <a:r>
              <a:rPr lang="en-US" sz="6200" dirty="0"/>
              <a:t> </a:t>
            </a:r>
            <a:r>
              <a:rPr lang="en-US" sz="6200" dirty="0" err="1"/>
              <a:t>funcţia</a:t>
            </a:r>
            <a:r>
              <a:rPr lang="en-US" sz="6200" dirty="0"/>
              <a:t> de </a:t>
            </a:r>
            <a:r>
              <a:rPr lang="en-US" sz="6200" dirty="0" err="1"/>
              <a:t>coordonare</a:t>
            </a:r>
            <a:r>
              <a:rPr lang="en-US" sz="6200" dirty="0"/>
              <a:t> </a:t>
            </a:r>
            <a:r>
              <a:rPr lang="en-US" sz="6200" dirty="0" err="1"/>
              <a:t>tehnică</a:t>
            </a:r>
            <a:r>
              <a:rPr lang="en-US" sz="6200" dirty="0"/>
              <a:t> </a:t>
            </a:r>
            <a:r>
              <a:rPr lang="en-US" sz="6200" dirty="0" err="1"/>
              <a:t>profesională</a:t>
            </a:r>
            <a:r>
              <a:rPr lang="en-US" sz="6200" dirty="0"/>
              <a:t> a </a:t>
            </a:r>
            <a:r>
              <a:rPr lang="en-US" sz="6200" dirty="0" err="1"/>
              <a:t>structurilor</a:t>
            </a:r>
            <a:r>
              <a:rPr lang="en-US" sz="6200" dirty="0"/>
              <a:t> de </a:t>
            </a:r>
            <a:r>
              <a:rPr lang="en-US" sz="6200" dirty="0" err="1"/>
              <a:t>specialitate</a:t>
            </a:r>
            <a:r>
              <a:rPr lang="en-US" sz="6200" dirty="0"/>
              <a:t> </a:t>
            </a:r>
            <a:r>
              <a:rPr lang="en-US" sz="6200" dirty="0" err="1"/>
              <a:t>şi</a:t>
            </a:r>
            <a:r>
              <a:rPr lang="en-US" sz="6200" dirty="0"/>
              <a:t> </a:t>
            </a:r>
            <a:r>
              <a:rPr lang="en-US" sz="6200" dirty="0" err="1"/>
              <a:t>asigură</a:t>
            </a:r>
            <a:r>
              <a:rPr lang="en-US" sz="6200" dirty="0"/>
              <a:t> </a:t>
            </a:r>
            <a:r>
              <a:rPr lang="en-US" sz="6200" dirty="0" err="1"/>
              <a:t>suportul</a:t>
            </a:r>
            <a:r>
              <a:rPr lang="en-US" sz="6200" dirty="0"/>
              <a:t> </a:t>
            </a:r>
            <a:r>
              <a:rPr lang="en-US" sz="6200" dirty="0" err="1"/>
              <a:t>tehnic</a:t>
            </a:r>
            <a:r>
              <a:rPr lang="en-US" sz="6200" dirty="0"/>
              <a:t> </a:t>
            </a:r>
            <a:r>
              <a:rPr lang="en-US" sz="6200" dirty="0" err="1"/>
              <a:t>profesional</a:t>
            </a:r>
            <a:r>
              <a:rPr lang="en-US" sz="6200" dirty="0"/>
              <a:t> </a:t>
            </a:r>
            <a:r>
              <a:rPr lang="en-US" sz="6200" dirty="0" err="1"/>
              <a:t>structurilor</a:t>
            </a:r>
            <a:r>
              <a:rPr lang="en-US" sz="6200" dirty="0"/>
              <a:t> de </a:t>
            </a:r>
            <a:r>
              <a:rPr lang="en-US" sz="6200" dirty="0" err="1"/>
              <a:t>specialitate</a:t>
            </a:r>
            <a:r>
              <a:rPr lang="en-US" sz="6200" dirty="0"/>
              <a:t> din </a:t>
            </a:r>
            <a:r>
              <a:rPr lang="en-US" sz="6200" dirty="0" err="1"/>
              <a:t>direcţiile</a:t>
            </a:r>
            <a:r>
              <a:rPr lang="en-US" sz="6200" dirty="0"/>
              <a:t> de </a:t>
            </a:r>
            <a:r>
              <a:rPr lang="en-US" sz="6200" dirty="0" err="1"/>
              <a:t>sănătate</a:t>
            </a:r>
            <a:r>
              <a:rPr lang="en-US" sz="6200" dirty="0"/>
              <a:t> </a:t>
            </a:r>
            <a:r>
              <a:rPr lang="en-US" sz="6200" dirty="0" err="1"/>
              <a:t>publică</a:t>
            </a:r>
            <a:r>
              <a:rPr lang="en-US" sz="6200" dirty="0"/>
              <a:t>;</a:t>
            </a:r>
            <a:endParaRPr lang="ro-RO" sz="6200" dirty="0"/>
          </a:p>
          <a:p>
            <a:pPr>
              <a:buNone/>
            </a:pPr>
            <a:r>
              <a:rPr lang="en-US" sz="6200" dirty="0"/>
              <a:t>    b) </a:t>
            </a:r>
            <a:r>
              <a:rPr lang="en-US" sz="6200" dirty="0" err="1"/>
              <a:t>coordonează</a:t>
            </a:r>
            <a:r>
              <a:rPr lang="en-US" sz="6200" dirty="0"/>
              <a:t> </a:t>
            </a:r>
            <a:r>
              <a:rPr lang="en-US" sz="6200" dirty="0" err="1"/>
              <a:t>şi</a:t>
            </a:r>
            <a:r>
              <a:rPr lang="en-US" sz="6200" dirty="0"/>
              <a:t> </a:t>
            </a:r>
            <a:r>
              <a:rPr lang="en-US" sz="6200" dirty="0" err="1"/>
              <a:t>participă</a:t>
            </a:r>
            <a:r>
              <a:rPr lang="en-US" sz="6200" dirty="0"/>
              <a:t> la </a:t>
            </a:r>
            <a:r>
              <a:rPr lang="en-US" sz="6200" dirty="0" err="1"/>
              <a:t>elaborarea</a:t>
            </a:r>
            <a:r>
              <a:rPr lang="en-US" sz="6200" dirty="0"/>
              <a:t> </a:t>
            </a:r>
            <a:r>
              <a:rPr lang="en-US" sz="6200" dirty="0" err="1"/>
              <a:t>metodologiilor</a:t>
            </a:r>
            <a:r>
              <a:rPr lang="en-US" sz="6200" dirty="0"/>
              <a:t> de </a:t>
            </a:r>
            <a:r>
              <a:rPr lang="en-US" sz="6200" dirty="0" err="1"/>
              <a:t>monitorizare</a:t>
            </a:r>
            <a:r>
              <a:rPr lang="en-US" sz="6200" dirty="0"/>
              <a:t> </a:t>
            </a:r>
            <a:r>
              <a:rPr lang="en-US" sz="6200" dirty="0" err="1"/>
              <a:t>şi</a:t>
            </a:r>
            <a:r>
              <a:rPr lang="en-US" sz="6200" dirty="0"/>
              <a:t> </a:t>
            </a:r>
            <a:r>
              <a:rPr lang="en-US" sz="6200" dirty="0" err="1"/>
              <a:t>supraveghere</a:t>
            </a:r>
            <a:r>
              <a:rPr lang="en-US" sz="6200" dirty="0"/>
              <a:t> a </a:t>
            </a:r>
            <a:r>
              <a:rPr lang="en-US" sz="6200" dirty="0" err="1"/>
              <a:t>sănătăţii</a:t>
            </a:r>
            <a:r>
              <a:rPr lang="en-US" sz="6200" dirty="0"/>
              <a:t> </a:t>
            </a:r>
            <a:r>
              <a:rPr lang="en-US" sz="6200" dirty="0" err="1"/>
              <a:t>în</a:t>
            </a:r>
            <a:r>
              <a:rPr lang="en-US" sz="6200" dirty="0"/>
              <a:t> </a:t>
            </a:r>
            <a:r>
              <a:rPr lang="en-US" sz="6200" dirty="0" err="1"/>
              <a:t>relaţie</a:t>
            </a:r>
            <a:r>
              <a:rPr lang="en-US" sz="6200" dirty="0"/>
              <a:t> cu </a:t>
            </a:r>
            <a:r>
              <a:rPr lang="en-US" sz="6200" dirty="0" err="1"/>
              <a:t>mediul</a:t>
            </a:r>
            <a:r>
              <a:rPr lang="en-US" sz="6200" dirty="0"/>
              <a:t> de </a:t>
            </a:r>
            <a:r>
              <a:rPr lang="en-US" sz="6200" dirty="0" err="1"/>
              <a:t>viaţă</a:t>
            </a:r>
            <a:r>
              <a:rPr lang="en-US" sz="6200" dirty="0"/>
              <a:t> </a:t>
            </a:r>
            <a:r>
              <a:rPr lang="en-US" sz="6200" dirty="0" err="1"/>
              <a:t>şi</a:t>
            </a:r>
            <a:r>
              <a:rPr lang="en-US" sz="6200" dirty="0"/>
              <a:t> </a:t>
            </a:r>
            <a:r>
              <a:rPr lang="en-US" sz="6200" dirty="0" err="1"/>
              <a:t>muncă</a:t>
            </a:r>
            <a:r>
              <a:rPr lang="en-US" sz="6200" dirty="0"/>
              <a:t>;</a:t>
            </a:r>
            <a:endParaRPr lang="ro-RO" sz="6200" dirty="0"/>
          </a:p>
          <a:p>
            <a:pPr>
              <a:buNone/>
            </a:pPr>
            <a:r>
              <a:rPr lang="en-US" sz="6200" dirty="0"/>
              <a:t>    c) </a:t>
            </a:r>
            <a:r>
              <a:rPr lang="en-US" sz="6200" dirty="0" err="1"/>
              <a:t>participă</a:t>
            </a:r>
            <a:r>
              <a:rPr lang="en-US" sz="6200" dirty="0"/>
              <a:t> la </a:t>
            </a:r>
            <a:r>
              <a:rPr lang="en-US" sz="6200" dirty="0" err="1"/>
              <a:t>elaborarea</a:t>
            </a:r>
            <a:r>
              <a:rPr lang="en-US" sz="6200" dirty="0"/>
              <a:t> </a:t>
            </a:r>
            <a:r>
              <a:rPr lang="en-US" sz="6200" dirty="0" err="1"/>
              <a:t>strategiilor</a:t>
            </a:r>
            <a:r>
              <a:rPr lang="en-US" sz="6200" dirty="0"/>
              <a:t> </a:t>
            </a:r>
            <a:r>
              <a:rPr lang="en-US" sz="6200" dirty="0" err="1"/>
              <a:t>privitoare</a:t>
            </a:r>
            <a:r>
              <a:rPr lang="en-US" sz="6200" dirty="0"/>
              <a:t> la </a:t>
            </a:r>
            <a:r>
              <a:rPr lang="en-US" sz="6200" dirty="0" err="1"/>
              <a:t>prevenirea</a:t>
            </a:r>
            <a:r>
              <a:rPr lang="en-US" sz="6200" dirty="0"/>
              <a:t> </a:t>
            </a:r>
            <a:r>
              <a:rPr lang="en-US" sz="6200" dirty="0" err="1"/>
              <a:t>îmbolnăvirilor</a:t>
            </a:r>
            <a:r>
              <a:rPr lang="en-US" sz="6200" dirty="0"/>
              <a:t>, </a:t>
            </a:r>
            <a:r>
              <a:rPr lang="en-US" sz="6200" dirty="0" err="1"/>
              <a:t>supravegherea</a:t>
            </a:r>
            <a:r>
              <a:rPr lang="en-US" sz="6200" dirty="0"/>
              <a:t> </a:t>
            </a:r>
            <a:r>
              <a:rPr lang="en-US" sz="6200" dirty="0" err="1"/>
              <a:t>şi</a:t>
            </a:r>
            <a:r>
              <a:rPr lang="en-US" sz="6200" dirty="0"/>
              <a:t> </a:t>
            </a:r>
            <a:r>
              <a:rPr lang="en-US" sz="6200" dirty="0" err="1"/>
              <a:t>controlul</a:t>
            </a:r>
            <a:r>
              <a:rPr lang="en-US" sz="6200" dirty="0"/>
              <a:t> </a:t>
            </a:r>
            <a:r>
              <a:rPr lang="en-US" sz="6200" dirty="0" err="1"/>
              <a:t>bolilor</a:t>
            </a:r>
            <a:r>
              <a:rPr lang="en-US" sz="6200" dirty="0"/>
              <a:t> </a:t>
            </a:r>
            <a:r>
              <a:rPr lang="en-US" sz="6200" dirty="0" err="1"/>
              <a:t>asociate</a:t>
            </a:r>
            <a:r>
              <a:rPr lang="en-US" sz="6200" dirty="0"/>
              <a:t> </a:t>
            </a:r>
            <a:r>
              <a:rPr lang="en-US" sz="6200" dirty="0" err="1"/>
              <a:t>determinanţilor</a:t>
            </a:r>
            <a:r>
              <a:rPr lang="en-US" sz="6200" dirty="0"/>
              <a:t> din </a:t>
            </a:r>
            <a:r>
              <a:rPr lang="en-US" sz="6200" dirty="0" err="1"/>
              <a:t>mediul</a:t>
            </a:r>
            <a:r>
              <a:rPr lang="en-US" sz="6200" dirty="0"/>
              <a:t> de </a:t>
            </a:r>
            <a:r>
              <a:rPr lang="en-US" sz="6200" dirty="0" err="1"/>
              <a:t>muncă</a:t>
            </a:r>
            <a:r>
              <a:rPr lang="en-US" sz="6200" dirty="0"/>
              <a:t>;</a:t>
            </a:r>
            <a:endParaRPr lang="ro-RO" sz="6200" dirty="0"/>
          </a:p>
          <a:p>
            <a:pPr>
              <a:buNone/>
            </a:pPr>
            <a:r>
              <a:rPr lang="en-US" sz="6200" dirty="0"/>
              <a:t>    d) </a:t>
            </a:r>
            <a:r>
              <a:rPr lang="en-US" sz="6200" dirty="0" err="1"/>
              <a:t>coordonează</a:t>
            </a:r>
            <a:r>
              <a:rPr lang="en-US" sz="6200" dirty="0"/>
              <a:t> </a:t>
            </a:r>
            <a:r>
              <a:rPr lang="en-US" sz="6200" dirty="0" err="1"/>
              <a:t>programe</a:t>
            </a:r>
            <a:r>
              <a:rPr lang="en-US" sz="6200" dirty="0"/>
              <a:t> de </a:t>
            </a:r>
            <a:r>
              <a:rPr lang="en-US" sz="6200" dirty="0" err="1"/>
              <a:t>studii</a:t>
            </a:r>
            <a:r>
              <a:rPr lang="en-US" sz="6200" dirty="0"/>
              <a:t> </a:t>
            </a:r>
            <a:r>
              <a:rPr lang="en-US" sz="6200" dirty="0" err="1"/>
              <a:t>şi</a:t>
            </a:r>
            <a:r>
              <a:rPr lang="en-US" sz="6200" dirty="0"/>
              <a:t> </a:t>
            </a:r>
            <a:r>
              <a:rPr lang="en-US" sz="6200" dirty="0" err="1"/>
              <a:t>cercetări</a:t>
            </a:r>
            <a:r>
              <a:rPr lang="en-US" sz="6200" dirty="0"/>
              <a:t> </a:t>
            </a:r>
            <a:r>
              <a:rPr lang="en-US" sz="6200" dirty="0" err="1"/>
              <a:t>în</a:t>
            </a:r>
            <a:r>
              <a:rPr lang="en-US" sz="6200" dirty="0"/>
              <a:t> </a:t>
            </a:r>
            <a:r>
              <a:rPr lang="en-US" sz="6200" dirty="0" err="1"/>
              <a:t>vederea</a:t>
            </a:r>
            <a:r>
              <a:rPr lang="en-US" sz="6200" dirty="0"/>
              <a:t> </a:t>
            </a:r>
            <a:r>
              <a:rPr lang="en-US" sz="6200" dirty="0" err="1"/>
              <a:t>evaluării</a:t>
            </a:r>
            <a:r>
              <a:rPr lang="en-US" sz="6200" dirty="0"/>
              <a:t> </a:t>
            </a:r>
            <a:r>
              <a:rPr lang="en-US" sz="6200" dirty="0" err="1"/>
              <a:t>sănătăţii</a:t>
            </a:r>
            <a:r>
              <a:rPr lang="en-US" sz="6200" dirty="0"/>
              <a:t> </a:t>
            </a:r>
            <a:r>
              <a:rPr lang="en-US" sz="6200" dirty="0" err="1"/>
              <a:t>în</a:t>
            </a:r>
            <a:r>
              <a:rPr lang="en-US" sz="6200" dirty="0"/>
              <a:t> </a:t>
            </a:r>
            <a:r>
              <a:rPr lang="en-US" sz="6200" dirty="0" err="1"/>
              <a:t>relaţie</a:t>
            </a:r>
            <a:r>
              <a:rPr lang="en-US" sz="6200" dirty="0"/>
              <a:t> cu </a:t>
            </a:r>
            <a:r>
              <a:rPr lang="en-US" sz="6200" dirty="0" err="1"/>
              <a:t>mediul</a:t>
            </a:r>
            <a:r>
              <a:rPr lang="en-US" sz="6200" dirty="0"/>
              <a:t> de </a:t>
            </a:r>
            <a:r>
              <a:rPr lang="en-US" sz="6200" dirty="0" err="1"/>
              <a:t>muncă</a:t>
            </a:r>
            <a:r>
              <a:rPr lang="en-US" sz="6200" dirty="0"/>
              <a:t>;</a:t>
            </a:r>
            <a:endParaRPr lang="ro-RO" sz="6200" dirty="0"/>
          </a:p>
          <a:p>
            <a:pPr>
              <a:buNone/>
            </a:pPr>
            <a:r>
              <a:rPr lang="en-US" sz="6200" dirty="0"/>
              <a:t>    e) </a:t>
            </a:r>
            <a:r>
              <a:rPr lang="en-US" sz="6200" dirty="0" err="1"/>
              <a:t>participă</a:t>
            </a:r>
            <a:r>
              <a:rPr lang="en-US" sz="6200" dirty="0"/>
              <a:t> la </a:t>
            </a:r>
            <a:r>
              <a:rPr lang="en-US" sz="6200" dirty="0" err="1"/>
              <a:t>elaborarea</a:t>
            </a:r>
            <a:r>
              <a:rPr lang="en-US" sz="6200" dirty="0"/>
              <a:t> de </a:t>
            </a:r>
            <a:r>
              <a:rPr lang="en-US" sz="6200" dirty="0" err="1"/>
              <a:t>proiecte</a:t>
            </a:r>
            <a:r>
              <a:rPr lang="en-US" sz="6200" dirty="0"/>
              <a:t> de </a:t>
            </a:r>
            <a:r>
              <a:rPr lang="en-US" sz="6200" dirty="0" err="1"/>
              <a:t>acte</a:t>
            </a:r>
            <a:r>
              <a:rPr lang="en-US" sz="6200" dirty="0"/>
              <a:t> normative </a:t>
            </a:r>
            <a:r>
              <a:rPr lang="en-US" sz="6200" dirty="0" err="1"/>
              <a:t>în</a:t>
            </a:r>
            <a:r>
              <a:rPr lang="en-US" sz="6200" dirty="0"/>
              <a:t> </a:t>
            </a:r>
            <a:r>
              <a:rPr lang="en-US" sz="6200" dirty="0" err="1"/>
              <a:t>domeniile</a:t>
            </a:r>
            <a:r>
              <a:rPr lang="en-US" sz="6200" dirty="0"/>
              <a:t> de </a:t>
            </a:r>
            <a:r>
              <a:rPr lang="en-US" sz="6200" dirty="0" err="1"/>
              <a:t>competenţă</a:t>
            </a:r>
            <a:r>
              <a:rPr lang="en-US" sz="6200" dirty="0" smtClean="0"/>
              <a:t>.</a:t>
            </a:r>
            <a:endParaRPr lang="ro-RO" sz="6200" dirty="0" smtClean="0"/>
          </a:p>
          <a:p>
            <a:pPr>
              <a:buNone/>
            </a:pPr>
            <a:endParaRPr lang="ro-RO" sz="4500" dirty="0" smtClean="0"/>
          </a:p>
          <a:p>
            <a:pPr>
              <a:buNone/>
            </a:pPr>
            <a:endParaRPr lang="ro-RO" sz="5600" dirty="0" smtClean="0"/>
          </a:p>
          <a:p>
            <a:r>
              <a:rPr lang="en-US" sz="5600" dirty="0" smtClean="0">
                <a:solidFill>
                  <a:srgbClr val="FF0000"/>
                </a:solidFill>
              </a:rPr>
              <a:t> ART. 167</a:t>
            </a:r>
          </a:p>
          <a:p>
            <a:pPr>
              <a:buNone/>
            </a:pPr>
            <a:r>
              <a:rPr lang="ro-RO" sz="5600" dirty="0" smtClean="0">
                <a:solidFill>
                  <a:srgbClr val="FF0000"/>
                </a:solidFill>
              </a:rPr>
              <a:t>          </a:t>
            </a:r>
            <a:r>
              <a:rPr lang="vi-VN" sz="5600" dirty="0" smtClean="0">
                <a:solidFill>
                  <a:srgbClr val="FF0000"/>
                </a:solidFill>
              </a:rPr>
              <a:t>Centrul naţional de monitorizare a riscurilor reprezintă forul metodologic care asigură asistenţă şi îndrumare tehnică profesională în domeniul bolilor profesionale, al bolilor legate de profesiune, precum şi în elaborarea de reglementări pentru protecţia sănătăţii în relaţie cu expunerea la agenţi periculoşi în mediul de muncă, promovarea sănătăţii la locul de muncă (elaborare de ghiduri, stabilirea de valori-limită de expunere profesională, metode standardizate de măsurare a concentraţiilor de agenţi chimici conform recomandărilor Comisiei Europene, instruiri de specialitate).</a:t>
            </a:r>
          </a:p>
          <a:p>
            <a:endParaRPr lang="en-US" sz="5600" dirty="0" smtClean="0"/>
          </a:p>
          <a:p>
            <a:pPr>
              <a:buNone/>
            </a:pPr>
            <a:endParaRPr lang="ro-RO" sz="5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r>
              <a:rPr lang="en-US" sz="2000" b="1" dirty="0" smtClean="0"/>
              <a:t>SECŢIUNEA a 9-a</a:t>
            </a:r>
            <a:r>
              <a:rPr lang="ro-RO" sz="3200" b="1" dirty="0" smtClean="0"/>
              <a:t/>
            </a:r>
            <a:br>
              <a:rPr lang="ro-RO" sz="3200" b="1" dirty="0" smtClean="0"/>
            </a:br>
            <a:r>
              <a:rPr lang="en-US" sz="3100" b="1" dirty="0" smtClean="0"/>
              <a:t>RAPORTAREA BOLILOR PROFESIONALE</a:t>
            </a:r>
            <a:endParaRPr lang="ro-RO" sz="3100" dirty="0"/>
          </a:p>
        </p:txBody>
      </p:sp>
      <p:sp>
        <p:nvSpPr>
          <p:cNvPr id="3" name="Substituent conținut 2"/>
          <p:cNvSpPr>
            <a:spLocks noGrp="1"/>
          </p:cNvSpPr>
          <p:nvPr>
            <p:ph idx="1"/>
          </p:nvPr>
        </p:nvSpPr>
        <p:spPr/>
        <p:txBody>
          <a:bodyPr>
            <a:normAutofit/>
          </a:bodyPr>
          <a:lstStyle/>
          <a:p>
            <a:r>
              <a:rPr lang="en-US" sz="2800" dirty="0" smtClean="0"/>
              <a:t>Art</a:t>
            </a:r>
            <a:r>
              <a:rPr lang="ro-RO" sz="2800" dirty="0" smtClean="0"/>
              <a:t>. </a:t>
            </a:r>
            <a:r>
              <a:rPr lang="en-US" sz="2800" dirty="0" smtClean="0"/>
              <a:t> </a:t>
            </a:r>
            <a:r>
              <a:rPr lang="en-US" sz="2800" dirty="0"/>
              <a:t>168</a:t>
            </a:r>
            <a:endParaRPr lang="ro-RO" sz="2800" dirty="0"/>
          </a:p>
          <a:p>
            <a:pPr>
              <a:buNone/>
            </a:pPr>
            <a:r>
              <a:rPr lang="en-US" sz="2800" dirty="0"/>
              <a:t>   </a:t>
            </a:r>
            <a:r>
              <a:rPr lang="ro-RO" sz="2800" dirty="0" smtClean="0"/>
              <a:t> </a:t>
            </a:r>
            <a:r>
              <a:rPr lang="en-US" sz="2800" dirty="0" smtClean="0"/>
              <a:t> </a:t>
            </a:r>
            <a:r>
              <a:rPr lang="en-US" sz="2800" dirty="0" err="1" smtClean="0"/>
              <a:t>Centrul</a:t>
            </a:r>
            <a:r>
              <a:rPr lang="en-US" sz="2800" dirty="0" smtClean="0"/>
              <a:t> </a:t>
            </a:r>
            <a:r>
              <a:rPr lang="en-US" sz="2800" dirty="0" err="1" smtClean="0"/>
              <a:t>naţional</a:t>
            </a:r>
            <a:r>
              <a:rPr lang="en-US" sz="2800" dirty="0" smtClean="0"/>
              <a:t> de </a:t>
            </a:r>
            <a:r>
              <a:rPr lang="en-US" sz="2800" dirty="0" err="1" smtClean="0"/>
              <a:t>monitorizare</a:t>
            </a:r>
            <a:r>
              <a:rPr lang="en-US" sz="2800" dirty="0" smtClean="0"/>
              <a:t> a </a:t>
            </a:r>
            <a:r>
              <a:rPr lang="en-US" sz="2800" dirty="0" err="1" smtClean="0"/>
              <a:t>riscurilor</a:t>
            </a:r>
            <a:r>
              <a:rPr lang="en-US" sz="2800" dirty="0" smtClean="0"/>
              <a:t> din </a:t>
            </a:r>
            <a:r>
              <a:rPr lang="en-US" sz="2800" dirty="0" err="1" smtClean="0"/>
              <a:t>mediul</a:t>
            </a:r>
            <a:r>
              <a:rPr lang="en-US" sz="2800" dirty="0" smtClean="0"/>
              <a:t> </a:t>
            </a:r>
            <a:r>
              <a:rPr lang="en-US" sz="2800" dirty="0" err="1" smtClean="0"/>
              <a:t>comunitar</a:t>
            </a:r>
            <a:r>
              <a:rPr lang="en-US" sz="2800" dirty="0" smtClean="0"/>
              <a:t> </a:t>
            </a:r>
            <a:r>
              <a:rPr lang="en-US" sz="2800" dirty="0" err="1" smtClean="0"/>
              <a:t>raportează</a:t>
            </a:r>
            <a:r>
              <a:rPr lang="en-US" sz="2800" dirty="0" smtClean="0"/>
              <a:t> </a:t>
            </a:r>
            <a:r>
              <a:rPr lang="en-US" sz="2800" dirty="0" err="1" smtClean="0"/>
              <a:t>datele</a:t>
            </a:r>
            <a:r>
              <a:rPr lang="en-US" sz="2800" dirty="0" smtClean="0"/>
              <a:t> </a:t>
            </a:r>
            <a:r>
              <a:rPr lang="en-US" sz="2800" dirty="0" err="1" smtClean="0"/>
              <a:t>privind</a:t>
            </a:r>
            <a:r>
              <a:rPr lang="en-US" sz="2800" dirty="0" smtClean="0"/>
              <a:t> </a:t>
            </a:r>
            <a:r>
              <a:rPr lang="en-US" sz="2800" dirty="0" err="1" smtClean="0"/>
              <a:t>morbiditatea</a:t>
            </a:r>
            <a:r>
              <a:rPr lang="en-US" sz="2800" dirty="0" smtClean="0"/>
              <a:t> </a:t>
            </a:r>
            <a:r>
              <a:rPr lang="en-US" sz="2800" dirty="0" err="1" smtClean="0"/>
              <a:t>profesională</a:t>
            </a:r>
            <a:r>
              <a:rPr lang="en-US" sz="2800" dirty="0" smtClean="0"/>
              <a:t> </a:t>
            </a:r>
            <a:r>
              <a:rPr lang="en-US" sz="2800" dirty="0" err="1" smtClean="0"/>
              <a:t>către</a:t>
            </a:r>
            <a:r>
              <a:rPr lang="en-US" sz="2800" dirty="0" smtClean="0"/>
              <a:t> </a:t>
            </a:r>
            <a:r>
              <a:rPr lang="en-US" sz="2800" dirty="0" err="1" smtClean="0"/>
              <a:t>Direcţia</a:t>
            </a:r>
            <a:r>
              <a:rPr lang="en-US" sz="2800" dirty="0" smtClean="0"/>
              <a:t> </a:t>
            </a:r>
            <a:r>
              <a:rPr lang="en-US" sz="2800" dirty="0" err="1" smtClean="0"/>
              <a:t>generală</a:t>
            </a:r>
            <a:r>
              <a:rPr lang="en-US" sz="2800" dirty="0" smtClean="0"/>
              <a:t> </a:t>
            </a:r>
            <a:r>
              <a:rPr lang="en-US" sz="2800" dirty="0" err="1" smtClean="0"/>
              <a:t>asistenţă</a:t>
            </a:r>
            <a:r>
              <a:rPr lang="en-US" sz="2800" dirty="0" smtClean="0"/>
              <a:t> </a:t>
            </a:r>
            <a:r>
              <a:rPr lang="en-US" sz="2800" dirty="0" err="1" smtClean="0"/>
              <a:t>medicală</a:t>
            </a:r>
            <a:r>
              <a:rPr lang="en-US" sz="2800" dirty="0" smtClean="0"/>
              <a:t>, </a:t>
            </a:r>
            <a:r>
              <a:rPr lang="en-US" sz="2800" dirty="0" err="1" smtClean="0"/>
              <a:t>medicină</a:t>
            </a:r>
            <a:r>
              <a:rPr lang="en-US" sz="2800" dirty="0" smtClean="0"/>
              <a:t> de </a:t>
            </a:r>
            <a:r>
              <a:rPr lang="en-US" sz="2800" dirty="0" err="1" smtClean="0"/>
              <a:t>urgenţă</a:t>
            </a:r>
            <a:r>
              <a:rPr lang="en-US" sz="2800" dirty="0" smtClean="0"/>
              <a:t> </a:t>
            </a:r>
            <a:r>
              <a:rPr lang="en-US" sz="2800" dirty="0" err="1" smtClean="0"/>
              <a:t>şi</a:t>
            </a:r>
            <a:r>
              <a:rPr lang="en-US" sz="2800" dirty="0" smtClean="0"/>
              <a:t> </a:t>
            </a:r>
            <a:r>
              <a:rPr lang="en-US" sz="2800" dirty="0" err="1" smtClean="0"/>
              <a:t>programe</a:t>
            </a:r>
            <a:r>
              <a:rPr lang="en-US" sz="2800" dirty="0" smtClean="0"/>
              <a:t> de </a:t>
            </a:r>
            <a:r>
              <a:rPr lang="en-US" sz="2800" dirty="0" err="1" smtClean="0"/>
              <a:t>sănătate</a:t>
            </a:r>
            <a:r>
              <a:rPr lang="en-US" sz="2800" dirty="0" smtClean="0"/>
              <a:t> </a:t>
            </a:r>
            <a:r>
              <a:rPr lang="en-US" sz="2800" dirty="0" err="1" smtClean="0"/>
              <a:t>publică</a:t>
            </a:r>
            <a:r>
              <a:rPr lang="en-US" sz="2800" dirty="0" smtClean="0"/>
              <a:t> din </a:t>
            </a:r>
            <a:r>
              <a:rPr lang="en-US" sz="2800" dirty="0" err="1" smtClean="0"/>
              <a:t>cadrul</a:t>
            </a:r>
            <a:r>
              <a:rPr lang="en-US" sz="2800" dirty="0" smtClean="0"/>
              <a:t> </a:t>
            </a:r>
            <a:r>
              <a:rPr lang="en-US" sz="2800" dirty="0" err="1" smtClean="0"/>
              <a:t>Ministerului</a:t>
            </a:r>
            <a:r>
              <a:rPr lang="en-US" sz="2800" dirty="0" smtClean="0"/>
              <a:t> </a:t>
            </a:r>
            <a:r>
              <a:rPr lang="en-US" sz="2800" dirty="0" err="1" smtClean="0"/>
              <a:t>Sănătăţii</a:t>
            </a:r>
            <a:r>
              <a:rPr lang="en-US" sz="2800" dirty="0" smtClean="0"/>
              <a:t>.“</a:t>
            </a:r>
            <a:endParaRPr lang="ro-RO" sz="2800" dirty="0" smtClean="0"/>
          </a:p>
          <a:p>
            <a:pPr>
              <a:spcBef>
                <a:spcPts val="2400"/>
              </a:spcBef>
            </a:pPr>
            <a:r>
              <a:rPr lang="en-US" sz="1900" dirty="0" smtClean="0">
                <a:solidFill>
                  <a:srgbClr val="FF0000"/>
                </a:solidFill>
              </a:rPr>
              <a:t> Art</a:t>
            </a:r>
            <a:r>
              <a:rPr lang="ro-RO" sz="1900" dirty="0" smtClean="0">
                <a:solidFill>
                  <a:srgbClr val="FF0000"/>
                </a:solidFill>
              </a:rPr>
              <a:t>. </a:t>
            </a:r>
            <a:r>
              <a:rPr lang="en-US" sz="1900" dirty="0" smtClean="0">
                <a:solidFill>
                  <a:srgbClr val="FF0000"/>
                </a:solidFill>
              </a:rPr>
              <a:t> 168</a:t>
            </a:r>
            <a:endParaRPr lang="ro-RO" sz="1900" dirty="0">
              <a:solidFill>
                <a:srgbClr val="FF0000"/>
              </a:solidFill>
            </a:endParaRPr>
          </a:p>
          <a:p>
            <a:pPr>
              <a:buNone/>
            </a:pPr>
            <a:r>
              <a:rPr lang="ro-RO" sz="2000" dirty="0" smtClean="0">
                <a:solidFill>
                  <a:srgbClr val="FF0000"/>
                </a:solidFill>
              </a:rPr>
              <a:t>      </a:t>
            </a:r>
            <a:r>
              <a:rPr lang="vi-VN" sz="2000" dirty="0" smtClean="0">
                <a:solidFill>
                  <a:srgbClr val="FF0000"/>
                </a:solidFill>
              </a:rPr>
              <a:t>Centrul naţional de monitorizare a riscurilor raportează semestrial datele privind morbiditatea profesională Direcţiei de sănătate publică şi control în sănătate publică din cadrul Ministerului Sănătăţii.</a:t>
            </a:r>
          </a:p>
          <a:p>
            <a:endParaRPr lang="en-US" sz="2000" dirty="0" smtClean="0"/>
          </a:p>
          <a:p>
            <a:endParaRPr lang="en-US" sz="2000" dirty="0" smtClean="0"/>
          </a:p>
          <a:p>
            <a:pPr>
              <a:buNone/>
            </a:pPr>
            <a:endParaRPr lang="ro-RO" sz="1900" dirty="0">
              <a:solidFill>
                <a:srgbClr val="FF0000"/>
              </a:solidFill>
            </a:endParaRPr>
          </a:p>
          <a:p>
            <a:endParaRPr lang="ro-RO"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77500" lnSpcReduction="20000"/>
          </a:bodyPr>
          <a:lstStyle/>
          <a:p>
            <a:r>
              <a:rPr lang="en-US" dirty="0" smtClean="0"/>
              <a:t>Art</a:t>
            </a:r>
            <a:r>
              <a:rPr lang="ro-RO" dirty="0" smtClean="0"/>
              <a:t>. </a:t>
            </a:r>
            <a:r>
              <a:rPr lang="en-US" dirty="0" smtClean="0"/>
              <a:t> </a:t>
            </a:r>
            <a:r>
              <a:rPr lang="en-US" dirty="0"/>
              <a:t>171</a:t>
            </a:r>
            <a:endParaRPr lang="ro-RO" dirty="0"/>
          </a:p>
          <a:p>
            <a:pPr>
              <a:buNone/>
            </a:pPr>
            <a:r>
              <a:rPr lang="en-US" dirty="0"/>
              <a:t> </a:t>
            </a:r>
            <a:r>
              <a:rPr lang="ro-RO" dirty="0" smtClean="0"/>
              <a:t>    (1) </a:t>
            </a:r>
            <a:r>
              <a:rPr lang="en-US" dirty="0" err="1" smtClean="0"/>
              <a:t>Structurile</a:t>
            </a:r>
            <a:r>
              <a:rPr lang="en-US" dirty="0" smtClean="0"/>
              <a:t> </a:t>
            </a:r>
            <a:r>
              <a:rPr lang="en-US" dirty="0"/>
              <a:t>de </a:t>
            </a:r>
            <a:r>
              <a:rPr lang="en-US" dirty="0" err="1"/>
              <a:t>medicina</a:t>
            </a:r>
            <a:r>
              <a:rPr lang="en-US" dirty="0"/>
              <a:t> </a:t>
            </a:r>
            <a:r>
              <a:rPr lang="en-US" dirty="0" err="1"/>
              <a:t>muncii</a:t>
            </a:r>
            <a:r>
              <a:rPr lang="en-US" dirty="0"/>
              <a:t> din </a:t>
            </a:r>
            <a:r>
              <a:rPr lang="en-US" dirty="0" err="1"/>
              <a:t>cadrul</a:t>
            </a:r>
            <a:r>
              <a:rPr lang="en-US" dirty="0"/>
              <a:t> </a:t>
            </a:r>
            <a:r>
              <a:rPr lang="en-US" dirty="0" err="1"/>
              <a:t>direcţiilor</a:t>
            </a:r>
            <a:r>
              <a:rPr lang="en-US" dirty="0"/>
              <a:t> de </a:t>
            </a:r>
            <a:r>
              <a:rPr lang="en-US" dirty="0" err="1"/>
              <a:t>sănătate</a:t>
            </a:r>
            <a:r>
              <a:rPr lang="en-US" dirty="0"/>
              <a:t> </a:t>
            </a:r>
            <a:r>
              <a:rPr lang="en-US" dirty="0" err="1"/>
              <a:t>publică</a:t>
            </a:r>
            <a:r>
              <a:rPr lang="en-US" dirty="0"/>
              <a:t> </a:t>
            </a:r>
            <a:r>
              <a:rPr lang="en-US" dirty="0" err="1"/>
              <a:t>judeţene</a:t>
            </a:r>
            <a:r>
              <a:rPr lang="en-US" dirty="0"/>
              <a:t> </a:t>
            </a:r>
            <a:r>
              <a:rPr lang="en-US" dirty="0" err="1"/>
              <a:t>şi</a:t>
            </a:r>
            <a:r>
              <a:rPr lang="en-US" dirty="0"/>
              <a:t> a </a:t>
            </a:r>
            <a:r>
              <a:rPr lang="en-US" dirty="0" err="1"/>
              <a:t>municipiului</a:t>
            </a:r>
            <a:r>
              <a:rPr lang="en-US" dirty="0"/>
              <a:t> </a:t>
            </a:r>
            <a:r>
              <a:rPr lang="en-US" dirty="0" err="1"/>
              <a:t>Bucureşti</a:t>
            </a:r>
            <a:r>
              <a:rPr lang="en-US" dirty="0"/>
              <a:t> </a:t>
            </a:r>
            <a:r>
              <a:rPr lang="en-US" dirty="0" err="1"/>
              <a:t>raportează</a:t>
            </a:r>
            <a:r>
              <a:rPr lang="en-US" dirty="0"/>
              <a:t> </a:t>
            </a:r>
            <a:r>
              <a:rPr lang="en-US" dirty="0" err="1"/>
              <a:t>anual</a:t>
            </a:r>
            <a:r>
              <a:rPr lang="en-US" dirty="0"/>
              <a:t> </a:t>
            </a:r>
            <a:r>
              <a:rPr lang="en-US" dirty="0" err="1"/>
              <a:t>Centrului</a:t>
            </a:r>
            <a:r>
              <a:rPr lang="en-US" dirty="0"/>
              <a:t> </a:t>
            </a:r>
            <a:r>
              <a:rPr lang="en-US" dirty="0" err="1"/>
              <a:t>naţional</a:t>
            </a:r>
            <a:r>
              <a:rPr lang="en-US" dirty="0"/>
              <a:t> de </a:t>
            </a:r>
            <a:r>
              <a:rPr lang="en-US" dirty="0" err="1"/>
              <a:t>monitorizare</a:t>
            </a:r>
            <a:r>
              <a:rPr lang="en-US" dirty="0"/>
              <a:t> a </a:t>
            </a:r>
            <a:r>
              <a:rPr lang="en-US" dirty="0" err="1"/>
              <a:t>riscurilor</a:t>
            </a:r>
            <a:r>
              <a:rPr lang="en-US" dirty="0"/>
              <a:t> din </a:t>
            </a:r>
            <a:r>
              <a:rPr lang="en-US" dirty="0" err="1"/>
              <a:t>mediul</a:t>
            </a:r>
            <a:r>
              <a:rPr lang="en-US" dirty="0"/>
              <a:t> </a:t>
            </a:r>
            <a:r>
              <a:rPr lang="en-US" dirty="0" err="1"/>
              <a:t>comunitar</a:t>
            </a:r>
            <a:r>
              <a:rPr lang="en-US" dirty="0"/>
              <a:t> </a:t>
            </a:r>
            <a:r>
              <a:rPr lang="en-US" dirty="0" err="1"/>
              <a:t>situaţia</a:t>
            </a:r>
            <a:r>
              <a:rPr lang="en-US" dirty="0"/>
              <a:t> </a:t>
            </a:r>
            <a:r>
              <a:rPr lang="en-US" dirty="0" err="1"/>
              <a:t>absenteismului</a:t>
            </a:r>
            <a:r>
              <a:rPr lang="en-US" dirty="0"/>
              <a:t> medical ca </a:t>
            </a:r>
            <a:r>
              <a:rPr lang="en-US" dirty="0" err="1"/>
              <a:t>urmare</a:t>
            </a:r>
            <a:r>
              <a:rPr lang="en-US" dirty="0"/>
              <a:t> a </a:t>
            </a:r>
            <a:r>
              <a:rPr lang="en-US" dirty="0" err="1"/>
              <a:t>bolilor</a:t>
            </a:r>
            <a:r>
              <a:rPr lang="en-US" dirty="0"/>
              <a:t> </a:t>
            </a:r>
            <a:r>
              <a:rPr lang="en-US" dirty="0" err="1"/>
              <a:t>profesionale</a:t>
            </a:r>
            <a:r>
              <a:rPr lang="en-US" dirty="0"/>
              <a:t> </a:t>
            </a:r>
            <a:r>
              <a:rPr lang="en-US" dirty="0" err="1"/>
              <a:t>în</a:t>
            </a:r>
            <a:r>
              <a:rPr lang="en-US" dirty="0"/>
              <a:t> </a:t>
            </a:r>
            <a:r>
              <a:rPr lang="en-US" dirty="0" err="1"/>
              <a:t>anul</a:t>
            </a:r>
            <a:r>
              <a:rPr lang="en-US" dirty="0"/>
              <a:t> </a:t>
            </a:r>
            <a:r>
              <a:rPr lang="en-US" dirty="0" err="1"/>
              <a:t>respectiv</a:t>
            </a:r>
            <a:r>
              <a:rPr lang="en-US" dirty="0"/>
              <a:t>, </a:t>
            </a:r>
            <a:r>
              <a:rPr lang="en-US" dirty="0" err="1"/>
              <a:t>precum</a:t>
            </a:r>
            <a:r>
              <a:rPr lang="en-US" dirty="0"/>
              <a:t> </a:t>
            </a:r>
            <a:r>
              <a:rPr lang="en-US" dirty="0" err="1"/>
              <a:t>şi</a:t>
            </a:r>
            <a:r>
              <a:rPr lang="en-US" dirty="0"/>
              <a:t> </a:t>
            </a:r>
            <a:r>
              <a:rPr lang="en-US" dirty="0" err="1"/>
              <a:t>lista</a:t>
            </a:r>
            <a:r>
              <a:rPr lang="en-US" dirty="0"/>
              <a:t> cu </a:t>
            </a:r>
            <a:r>
              <a:rPr lang="en-US" dirty="0" err="1"/>
              <a:t>bolile</a:t>
            </a:r>
            <a:r>
              <a:rPr lang="en-US" dirty="0"/>
              <a:t> legate de </a:t>
            </a:r>
            <a:r>
              <a:rPr lang="en-US" dirty="0" err="1"/>
              <a:t>profesie</a:t>
            </a:r>
            <a:r>
              <a:rPr lang="en-US" dirty="0"/>
              <a:t>.</a:t>
            </a:r>
            <a:endParaRPr lang="ro-RO" dirty="0"/>
          </a:p>
          <a:p>
            <a:pPr>
              <a:buNone/>
            </a:pPr>
            <a:r>
              <a:rPr lang="ro-RO" dirty="0" smtClean="0"/>
              <a:t>    (2)D</a:t>
            </a:r>
            <a:r>
              <a:rPr lang="en-US" dirty="0" err="1" smtClean="0"/>
              <a:t>atele</a:t>
            </a:r>
            <a:r>
              <a:rPr lang="en-US" dirty="0" smtClean="0"/>
              <a:t> </a:t>
            </a:r>
            <a:r>
              <a:rPr lang="en-US" dirty="0" err="1"/>
              <a:t>menţionate</a:t>
            </a:r>
            <a:r>
              <a:rPr lang="en-US" dirty="0"/>
              <a:t> la </a:t>
            </a:r>
            <a:r>
              <a:rPr lang="en-US" dirty="0" err="1"/>
              <a:t>alin</a:t>
            </a:r>
            <a:r>
              <a:rPr lang="en-US" dirty="0"/>
              <a:t>. (1) </a:t>
            </a:r>
            <a:r>
              <a:rPr lang="en-US" dirty="0" err="1"/>
              <a:t>sunt</a:t>
            </a:r>
            <a:r>
              <a:rPr lang="en-US" dirty="0"/>
              <a:t> </a:t>
            </a:r>
            <a:r>
              <a:rPr lang="en-US" dirty="0" err="1"/>
              <a:t>înregistrate</a:t>
            </a:r>
            <a:r>
              <a:rPr lang="en-US" dirty="0"/>
              <a:t> </a:t>
            </a:r>
            <a:r>
              <a:rPr lang="en-US" dirty="0" err="1"/>
              <a:t>în</a:t>
            </a:r>
            <a:r>
              <a:rPr lang="en-US" dirty="0"/>
              <a:t> </a:t>
            </a:r>
            <a:r>
              <a:rPr lang="en-US" dirty="0" err="1"/>
              <a:t>Registrul</a:t>
            </a:r>
            <a:r>
              <a:rPr lang="en-US" dirty="0"/>
              <a:t> </a:t>
            </a:r>
            <a:r>
              <a:rPr lang="en-US" dirty="0" err="1"/>
              <a:t>operativ</a:t>
            </a:r>
            <a:r>
              <a:rPr lang="en-US" dirty="0"/>
              <a:t> </a:t>
            </a:r>
            <a:r>
              <a:rPr lang="en-US" dirty="0" err="1"/>
              <a:t>naţional</a:t>
            </a:r>
            <a:r>
              <a:rPr lang="en-US" dirty="0"/>
              <a:t> </a:t>
            </a:r>
            <a:r>
              <a:rPr lang="en-US" dirty="0" err="1"/>
              <a:t>informatizat</a:t>
            </a:r>
            <a:r>
              <a:rPr lang="en-US" dirty="0"/>
              <a:t> al </a:t>
            </a:r>
            <a:r>
              <a:rPr lang="en-US" dirty="0" err="1"/>
              <a:t>bolilor</a:t>
            </a:r>
            <a:r>
              <a:rPr lang="en-US" dirty="0"/>
              <a:t> </a:t>
            </a:r>
            <a:r>
              <a:rPr lang="en-US" dirty="0" err="1"/>
              <a:t>profesionale</a:t>
            </a:r>
            <a:r>
              <a:rPr lang="en-US" dirty="0" smtClean="0"/>
              <a:t>.</a:t>
            </a:r>
            <a:endParaRPr lang="ro-RO" dirty="0" smtClean="0"/>
          </a:p>
          <a:p>
            <a:r>
              <a:rPr lang="en-US" sz="2000" dirty="0" smtClean="0">
                <a:solidFill>
                  <a:srgbClr val="FF0000"/>
                </a:solidFill>
              </a:rPr>
              <a:t>ART. 171</a:t>
            </a:r>
          </a:p>
          <a:p>
            <a:pPr>
              <a:buNone/>
            </a:pPr>
            <a:r>
              <a:rPr lang="vi-VN" sz="2000" dirty="0" smtClean="0">
                <a:solidFill>
                  <a:srgbClr val="FF0000"/>
                </a:solidFill>
              </a:rPr>
              <a:t>    </a:t>
            </a:r>
            <a:r>
              <a:rPr lang="ro-RO" sz="2000" dirty="0" smtClean="0">
                <a:solidFill>
                  <a:srgbClr val="FF0000"/>
                </a:solidFill>
              </a:rPr>
              <a:t>   </a:t>
            </a:r>
            <a:r>
              <a:rPr lang="vi-VN" sz="2000" dirty="0" smtClean="0">
                <a:solidFill>
                  <a:srgbClr val="FF0000"/>
                </a:solidFill>
              </a:rPr>
              <a:t>Structurile de medicina muncii din cadrul direcţiilor de sănătate publică judeţene şi a municipiului Bucureşti vor raporta, cu o periodicitate anuală, Centrului naţional de monitorizare a riscurilor situaţia absenteismului medical ca urmare a bolilor profesionale în anul respectiv.</a:t>
            </a:r>
          </a:p>
          <a:p>
            <a:pPr>
              <a:buNone/>
            </a:pPr>
            <a:endParaRPr lang="ro-RO" dirty="0" smtClean="0"/>
          </a:p>
          <a:p>
            <a:endParaRPr lang="ro-RO" dirty="0" smtClean="0"/>
          </a:p>
          <a:p>
            <a:endParaRPr lang="ro-RO" dirty="0"/>
          </a:p>
        </p:txBody>
      </p:sp>
      <p:sp>
        <p:nvSpPr>
          <p:cNvPr id="4" name="Titlu 1"/>
          <p:cNvSpPr>
            <a:spLocks noGrp="1"/>
          </p:cNvSpPr>
          <p:nvPr>
            <p:ph type="title"/>
          </p:nvPr>
        </p:nvSpPr>
        <p:spPr/>
        <p:txBody>
          <a:bodyPr>
            <a:normAutofit/>
          </a:bodyPr>
          <a:lstStyle/>
          <a:p>
            <a:r>
              <a:rPr lang="en-US" sz="2000" b="1" dirty="0" smtClean="0"/>
              <a:t>SECŢIUNEA a 9-a</a:t>
            </a:r>
            <a:r>
              <a:rPr lang="ro-RO" sz="3200" b="1" dirty="0" smtClean="0"/>
              <a:t/>
            </a:r>
            <a:br>
              <a:rPr lang="ro-RO" sz="3200" b="1" dirty="0" smtClean="0"/>
            </a:br>
            <a:r>
              <a:rPr lang="en-US" sz="3100" b="1" dirty="0" smtClean="0"/>
              <a:t>RAPORTAREA BOLILOR PROFESIONALE</a:t>
            </a:r>
            <a:endParaRPr lang="ro-RO" sz="31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200" b="1" dirty="0"/>
              <a:t> </a:t>
            </a:r>
            <a:r>
              <a:rPr lang="ro-RO" sz="2200" b="1" dirty="0" smtClean="0"/>
              <a:t/>
            </a:r>
            <a:br>
              <a:rPr lang="ro-RO" sz="2200" b="1" dirty="0" smtClean="0"/>
            </a:br>
            <a:r>
              <a:rPr lang="ro-RO" sz="2200" b="1" dirty="0"/>
              <a:t/>
            </a:r>
            <a:br>
              <a:rPr lang="ro-RO" sz="2200" b="1" dirty="0"/>
            </a:br>
            <a:r>
              <a:rPr lang="ro-RO" sz="2200" b="1" dirty="0" smtClean="0"/>
              <a:t/>
            </a:r>
            <a:br>
              <a:rPr lang="ro-RO" sz="2200" b="1" dirty="0" smtClean="0"/>
            </a:br>
            <a:r>
              <a:rPr lang="en-US" sz="2000" b="1" dirty="0" smtClean="0"/>
              <a:t>CAP. VIII</a:t>
            </a:r>
            <a:r>
              <a:rPr lang="ro-RO" sz="2000" b="1" dirty="0" smtClean="0"/>
              <a:t> </a:t>
            </a:r>
            <a:r>
              <a:rPr lang="vi-VN" sz="2000" b="1" dirty="0" smtClean="0"/>
              <a:t> </a:t>
            </a:r>
            <a:r>
              <a:rPr lang="en-US" sz="2000" b="1" dirty="0" smtClean="0"/>
              <a:t>SECŢIUNEA A 4-A</a:t>
            </a:r>
            <a:br>
              <a:rPr lang="en-US" sz="2000" b="1" dirty="0" smtClean="0"/>
            </a:br>
            <a:r>
              <a:rPr lang="en-US" sz="3100" dirty="0" smtClean="0"/>
              <a:t>    DISPOZIŢII FINALE</a:t>
            </a:r>
            <a:br>
              <a:rPr lang="en-US" sz="3100" dirty="0" smtClean="0"/>
            </a:br>
            <a:r>
              <a:rPr lang="vi-VN" dirty="0"/>
              <a:t/>
            </a:r>
            <a:br>
              <a:rPr lang="vi-VN" dirty="0"/>
            </a:br>
            <a:endParaRPr lang="ro-RO" dirty="0"/>
          </a:p>
        </p:txBody>
      </p:sp>
      <p:sp>
        <p:nvSpPr>
          <p:cNvPr id="3" name="Substituent conținut 2"/>
          <p:cNvSpPr>
            <a:spLocks noGrp="1"/>
          </p:cNvSpPr>
          <p:nvPr>
            <p:ph idx="1"/>
          </p:nvPr>
        </p:nvSpPr>
        <p:spPr>
          <a:xfrm>
            <a:off x="457200" y="1196752"/>
            <a:ext cx="8229600" cy="4929411"/>
          </a:xfrm>
        </p:spPr>
        <p:txBody>
          <a:bodyPr>
            <a:normAutofit fontScale="85000" lnSpcReduction="20000"/>
          </a:bodyPr>
          <a:lstStyle/>
          <a:p>
            <a:r>
              <a:rPr lang="en-US" dirty="0" err="1"/>
              <a:t>După</a:t>
            </a:r>
            <a:r>
              <a:rPr lang="en-US" dirty="0"/>
              <a:t> </a:t>
            </a:r>
            <a:r>
              <a:rPr lang="en-US" dirty="0" err="1"/>
              <a:t>articolul</a:t>
            </a:r>
            <a:r>
              <a:rPr lang="en-US" dirty="0"/>
              <a:t> 192^1 se introduce un </a:t>
            </a:r>
            <a:r>
              <a:rPr lang="en-US" dirty="0" err="1"/>
              <a:t>articol</a:t>
            </a:r>
            <a:r>
              <a:rPr lang="en-US" dirty="0"/>
              <a:t> </a:t>
            </a:r>
            <a:r>
              <a:rPr lang="en-US" dirty="0" err="1" smtClean="0"/>
              <a:t>nou</a:t>
            </a:r>
            <a:r>
              <a:rPr lang="en-US" dirty="0" smtClean="0"/>
              <a:t> 192^2</a:t>
            </a:r>
            <a:endParaRPr lang="ro-RO" dirty="0" smtClean="0"/>
          </a:p>
          <a:p>
            <a:pPr>
              <a:buNone/>
            </a:pPr>
            <a:r>
              <a:rPr lang="ro-RO" dirty="0" smtClean="0"/>
              <a:t>     </a:t>
            </a:r>
            <a:r>
              <a:rPr lang="en-US" dirty="0" err="1" smtClean="0"/>
              <a:t>Orice</a:t>
            </a:r>
            <a:r>
              <a:rPr lang="en-US" dirty="0" smtClean="0"/>
              <a:t> </a:t>
            </a:r>
            <a:r>
              <a:rPr lang="en-US" dirty="0" err="1"/>
              <a:t>activitate</a:t>
            </a:r>
            <a:r>
              <a:rPr lang="en-US" dirty="0"/>
              <a:t> care </a:t>
            </a:r>
            <a:r>
              <a:rPr lang="en-US" dirty="0" err="1"/>
              <a:t>implică</a:t>
            </a:r>
            <a:r>
              <a:rPr lang="en-US" dirty="0"/>
              <a:t> </a:t>
            </a:r>
            <a:r>
              <a:rPr lang="en-US" dirty="0" err="1"/>
              <a:t>prelucrarea</a:t>
            </a:r>
            <a:r>
              <a:rPr lang="en-US" dirty="0"/>
              <a:t> </a:t>
            </a:r>
            <a:r>
              <a:rPr lang="en-US" dirty="0" err="1"/>
              <a:t>datelor</a:t>
            </a:r>
            <a:r>
              <a:rPr lang="en-US" dirty="0"/>
              <a:t> cu </a:t>
            </a:r>
            <a:r>
              <a:rPr lang="en-US" dirty="0" err="1"/>
              <a:t>caracter</a:t>
            </a:r>
            <a:r>
              <a:rPr lang="en-US" dirty="0"/>
              <a:t> personal, </a:t>
            </a:r>
            <a:r>
              <a:rPr lang="en-US" dirty="0" err="1"/>
              <a:t>realizată</a:t>
            </a:r>
            <a:r>
              <a:rPr lang="en-US" dirty="0"/>
              <a:t> </a:t>
            </a:r>
            <a:r>
              <a:rPr lang="en-US" dirty="0" err="1"/>
              <a:t>în</a:t>
            </a:r>
            <a:r>
              <a:rPr lang="en-US" dirty="0"/>
              <a:t> </a:t>
            </a:r>
            <a:r>
              <a:rPr lang="en-US" dirty="0" err="1"/>
              <a:t>aplicarea</a:t>
            </a:r>
            <a:r>
              <a:rPr lang="en-US" dirty="0"/>
              <a:t> </a:t>
            </a:r>
            <a:r>
              <a:rPr lang="en-US" dirty="0" err="1"/>
              <a:t>prevederilor</a:t>
            </a:r>
            <a:r>
              <a:rPr lang="en-US" dirty="0"/>
              <a:t> </a:t>
            </a:r>
            <a:r>
              <a:rPr lang="en-US" dirty="0" err="1"/>
              <a:t>prezentelor</a:t>
            </a:r>
            <a:r>
              <a:rPr lang="en-US" dirty="0"/>
              <a:t> </a:t>
            </a:r>
            <a:r>
              <a:rPr lang="en-US" dirty="0" err="1"/>
              <a:t>norme</a:t>
            </a:r>
            <a:r>
              <a:rPr lang="en-US" dirty="0"/>
              <a:t> </a:t>
            </a:r>
            <a:r>
              <a:rPr lang="en-US" dirty="0" err="1"/>
              <a:t>metodologice</a:t>
            </a:r>
            <a:r>
              <a:rPr lang="en-US" dirty="0"/>
              <a:t>, se </a:t>
            </a:r>
            <a:r>
              <a:rPr lang="en-US" dirty="0" err="1"/>
              <a:t>efectuează</a:t>
            </a:r>
            <a:r>
              <a:rPr lang="en-US" dirty="0"/>
              <a:t> cu </a:t>
            </a:r>
            <a:r>
              <a:rPr lang="en-US" dirty="0" err="1"/>
              <a:t>respectarea</a:t>
            </a:r>
            <a:r>
              <a:rPr lang="en-US" dirty="0"/>
              <a:t> </a:t>
            </a:r>
            <a:r>
              <a:rPr lang="en-US" dirty="0" err="1"/>
              <a:t>prevederilor</a:t>
            </a:r>
            <a:r>
              <a:rPr lang="en-US" dirty="0"/>
              <a:t> </a:t>
            </a:r>
            <a:r>
              <a:rPr lang="en-US" u="sng" dirty="0" err="1" smtClean="0"/>
              <a:t>Regulamentului</a:t>
            </a:r>
            <a:r>
              <a:rPr lang="en-US" u="sng" dirty="0" smtClean="0"/>
              <a:t> </a:t>
            </a:r>
            <a:r>
              <a:rPr lang="en-US" u="sng" dirty="0"/>
              <a:t>(UE) 679/2016</a:t>
            </a:r>
            <a:r>
              <a:rPr lang="en-US" dirty="0"/>
              <a:t> al </a:t>
            </a:r>
            <a:r>
              <a:rPr lang="en-US" dirty="0" err="1"/>
              <a:t>Parlamentului</a:t>
            </a:r>
            <a:r>
              <a:rPr lang="en-US" dirty="0"/>
              <a:t> European </a:t>
            </a:r>
            <a:r>
              <a:rPr lang="en-US" dirty="0" err="1"/>
              <a:t>şi</a:t>
            </a:r>
            <a:r>
              <a:rPr lang="en-US" dirty="0"/>
              <a:t> al </a:t>
            </a:r>
            <a:r>
              <a:rPr lang="en-US" dirty="0" err="1"/>
              <a:t>Consiliului</a:t>
            </a:r>
            <a:r>
              <a:rPr lang="en-US" dirty="0"/>
              <a:t> din 27 </a:t>
            </a:r>
            <a:r>
              <a:rPr lang="en-US" dirty="0" err="1"/>
              <a:t>aprilie</a:t>
            </a:r>
            <a:r>
              <a:rPr lang="en-US" dirty="0"/>
              <a:t> 2016 </a:t>
            </a:r>
            <a:r>
              <a:rPr lang="en-US" dirty="0" err="1"/>
              <a:t>privind</a:t>
            </a:r>
            <a:r>
              <a:rPr lang="en-US" dirty="0"/>
              <a:t> </a:t>
            </a:r>
            <a:r>
              <a:rPr lang="en-US" dirty="0" err="1"/>
              <a:t>protecţia</a:t>
            </a:r>
            <a:r>
              <a:rPr lang="en-US" dirty="0"/>
              <a:t> </a:t>
            </a:r>
            <a:r>
              <a:rPr lang="en-US" dirty="0" err="1"/>
              <a:t>persoanelor</a:t>
            </a:r>
            <a:r>
              <a:rPr lang="en-US" dirty="0"/>
              <a:t> </a:t>
            </a:r>
            <a:r>
              <a:rPr lang="en-US" dirty="0" err="1"/>
              <a:t>fizice</a:t>
            </a:r>
            <a:r>
              <a:rPr lang="en-US" dirty="0"/>
              <a:t> </a:t>
            </a:r>
            <a:r>
              <a:rPr lang="en-US" dirty="0" err="1"/>
              <a:t>în</a:t>
            </a:r>
            <a:r>
              <a:rPr lang="en-US" dirty="0"/>
              <a:t> </a:t>
            </a:r>
            <a:r>
              <a:rPr lang="en-US" dirty="0" err="1"/>
              <a:t>ceea</a:t>
            </a:r>
            <a:r>
              <a:rPr lang="en-US" dirty="0"/>
              <a:t> </a:t>
            </a:r>
            <a:r>
              <a:rPr lang="en-US" dirty="0" err="1"/>
              <a:t>ce</a:t>
            </a:r>
            <a:r>
              <a:rPr lang="en-US" dirty="0"/>
              <a:t> </a:t>
            </a:r>
            <a:r>
              <a:rPr lang="en-US" dirty="0" err="1"/>
              <a:t>priveşte</a:t>
            </a:r>
            <a:r>
              <a:rPr lang="en-US" dirty="0"/>
              <a:t> </a:t>
            </a:r>
            <a:r>
              <a:rPr lang="en-US" dirty="0" err="1"/>
              <a:t>prelucrarea</a:t>
            </a:r>
            <a:r>
              <a:rPr lang="en-US" dirty="0"/>
              <a:t> </a:t>
            </a:r>
            <a:r>
              <a:rPr lang="en-US" dirty="0" err="1"/>
              <a:t>datelor</a:t>
            </a:r>
            <a:r>
              <a:rPr lang="en-US" dirty="0"/>
              <a:t> cu </a:t>
            </a:r>
            <a:r>
              <a:rPr lang="en-US" dirty="0" err="1"/>
              <a:t>caracter</a:t>
            </a:r>
            <a:r>
              <a:rPr lang="en-US" dirty="0"/>
              <a:t> personal </a:t>
            </a:r>
            <a:r>
              <a:rPr lang="en-US" dirty="0" err="1"/>
              <a:t>şi</a:t>
            </a:r>
            <a:r>
              <a:rPr lang="en-US" dirty="0"/>
              <a:t> </a:t>
            </a:r>
            <a:r>
              <a:rPr lang="en-US" dirty="0" err="1"/>
              <a:t>privind</a:t>
            </a:r>
            <a:r>
              <a:rPr lang="en-US" dirty="0"/>
              <a:t> </a:t>
            </a:r>
            <a:r>
              <a:rPr lang="en-US" dirty="0" err="1"/>
              <a:t>libera</a:t>
            </a:r>
            <a:r>
              <a:rPr lang="en-US" dirty="0"/>
              <a:t> </a:t>
            </a:r>
            <a:r>
              <a:rPr lang="en-US" dirty="0" err="1"/>
              <a:t>circulaţie</a:t>
            </a:r>
            <a:r>
              <a:rPr lang="en-US" dirty="0"/>
              <a:t> a </a:t>
            </a:r>
            <a:r>
              <a:rPr lang="en-US" dirty="0" err="1"/>
              <a:t>acestor</a:t>
            </a:r>
            <a:r>
              <a:rPr lang="en-US" dirty="0"/>
              <a:t> date </a:t>
            </a:r>
            <a:r>
              <a:rPr lang="en-US" dirty="0" err="1"/>
              <a:t>şi</a:t>
            </a:r>
            <a:r>
              <a:rPr lang="en-US" dirty="0"/>
              <a:t> de </a:t>
            </a:r>
            <a:r>
              <a:rPr lang="en-US" dirty="0" err="1"/>
              <a:t>abrogare</a:t>
            </a:r>
            <a:r>
              <a:rPr lang="en-US" dirty="0"/>
              <a:t> a </a:t>
            </a:r>
            <a:r>
              <a:rPr lang="en-US" u="sng" dirty="0" err="1" smtClean="0"/>
              <a:t>Directivei</a:t>
            </a:r>
            <a:r>
              <a:rPr lang="en-US" u="sng" dirty="0" smtClean="0"/>
              <a:t> 95/46/CE</a:t>
            </a:r>
            <a:r>
              <a:rPr lang="en-US" dirty="0" smtClean="0"/>
              <a:t>, </a:t>
            </a:r>
            <a:r>
              <a:rPr lang="en-US" dirty="0" err="1"/>
              <a:t>precum</a:t>
            </a:r>
            <a:r>
              <a:rPr lang="en-US" dirty="0"/>
              <a:t> </a:t>
            </a:r>
            <a:r>
              <a:rPr lang="en-US" dirty="0" err="1"/>
              <a:t>şi</a:t>
            </a:r>
            <a:r>
              <a:rPr lang="en-US" dirty="0"/>
              <a:t> a </a:t>
            </a:r>
            <a:r>
              <a:rPr lang="en-US" dirty="0" err="1"/>
              <a:t>legislaţiei</a:t>
            </a:r>
            <a:r>
              <a:rPr lang="en-US" dirty="0"/>
              <a:t> </a:t>
            </a:r>
            <a:r>
              <a:rPr lang="en-US" dirty="0" err="1"/>
              <a:t>naţionale</a:t>
            </a:r>
            <a:r>
              <a:rPr lang="en-US" dirty="0"/>
              <a:t> de </a:t>
            </a:r>
            <a:r>
              <a:rPr lang="en-US" dirty="0" err="1"/>
              <a:t>aplicare</a:t>
            </a:r>
            <a:r>
              <a:rPr lang="en-US" dirty="0"/>
              <a:t> a </a:t>
            </a:r>
            <a:r>
              <a:rPr lang="en-US" dirty="0" err="1"/>
              <a:t>acestuia</a:t>
            </a:r>
            <a:r>
              <a:rPr lang="en-US" dirty="0" smtClean="0"/>
              <a:t>.</a:t>
            </a:r>
            <a:endParaRPr lang="ro-RO" dirty="0" smtClean="0"/>
          </a:p>
          <a:p>
            <a:r>
              <a:rPr lang="ro-RO" dirty="0" smtClean="0"/>
              <a:t>A</a:t>
            </a:r>
            <a:r>
              <a:rPr lang="en-US" dirty="0" err="1" smtClean="0"/>
              <a:t>rt</a:t>
            </a:r>
            <a:r>
              <a:rPr lang="ro-RO" dirty="0" smtClean="0"/>
              <a:t>. 193 </a:t>
            </a:r>
            <a:r>
              <a:rPr lang="en-US" dirty="0" err="1" smtClean="0"/>
              <a:t>Anexele</a:t>
            </a:r>
            <a:r>
              <a:rPr lang="en-US" dirty="0" smtClean="0"/>
              <a:t> nr. 1-29 </a:t>
            </a:r>
            <a:r>
              <a:rPr lang="en-US" dirty="0" err="1" smtClean="0"/>
              <a:t>fac</a:t>
            </a:r>
            <a:r>
              <a:rPr lang="en-US" dirty="0" smtClean="0"/>
              <a:t> parte </a:t>
            </a:r>
            <a:r>
              <a:rPr lang="en-US" dirty="0" err="1" smtClean="0"/>
              <a:t>integrantă</a:t>
            </a:r>
            <a:r>
              <a:rPr lang="en-US" dirty="0" smtClean="0"/>
              <a:t> din </a:t>
            </a:r>
            <a:r>
              <a:rPr lang="en-US" dirty="0" err="1" smtClean="0"/>
              <a:t>prezentele</a:t>
            </a:r>
            <a:r>
              <a:rPr lang="en-US" dirty="0" smtClean="0"/>
              <a:t> </a:t>
            </a:r>
            <a:r>
              <a:rPr lang="en-US" dirty="0" err="1" smtClean="0"/>
              <a:t>norme</a:t>
            </a:r>
            <a:r>
              <a:rPr lang="en-US" dirty="0" smtClean="0"/>
              <a:t> </a:t>
            </a:r>
            <a:r>
              <a:rPr lang="en-US" dirty="0" err="1" smtClean="0"/>
              <a:t>metodologice</a:t>
            </a:r>
            <a:r>
              <a:rPr lang="en-US" dirty="0" smtClean="0"/>
              <a:t>.</a:t>
            </a:r>
            <a:endParaRPr lang="ro-RO" dirty="0" smtClean="0"/>
          </a:p>
          <a:p>
            <a:endParaRPr lang="ro-RO" dirty="0"/>
          </a:p>
          <a:p>
            <a:endParaRPr lang="ro-R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en-US" sz="2800" b="1" dirty="0" smtClean="0"/>
              <a:t>SECŢIUNEA A 6-A</a:t>
            </a:r>
            <a:r>
              <a:rPr lang="en-US" sz="3200" b="1" dirty="0" smtClean="0"/>
              <a:t/>
            </a:r>
            <a:br>
              <a:rPr lang="en-US" sz="3200" b="1" dirty="0" smtClean="0"/>
            </a:br>
            <a:r>
              <a:rPr lang="en-US" sz="2800" b="1" dirty="0" smtClean="0"/>
              <a:t>ABILITAREA SERVICIILOR EXTERNE </a:t>
            </a:r>
            <a:r>
              <a:rPr lang="ro-RO" sz="2800" b="1" dirty="0" smtClean="0"/>
              <a:t/>
            </a:r>
            <a:br>
              <a:rPr lang="ro-RO" sz="2800" b="1" dirty="0" smtClean="0"/>
            </a:br>
            <a:r>
              <a:rPr lang="en-US" sz="2800" b="1" dirty="0" smtClean="0"/>
              <a:t>DE PREVENIRE ŞI PROTECŢIE</a:t>
            </a:r>
            <a:endParaRPr lang="en-US" sz="2800" b="1" dirty="0"/>
          </a:p>
        </p:txBody>
      </p:sp>
      <p:sp>
        <p:nvSpPr>
          <p:cNvPr id="3" name="Substituent conținut 2"/>
          <p:cNvSpPr>
            <a:spLocks noGrp="1"/>
          </p:cNvSpPr>
          <p:nvPr>
            <p:ph idx="1"/>
          </p:nvPr>
        </p:nvSpPr>
        <p:spPr/>
        <p:txBody>
          <a:bodyPr>
            <a:normAutofit fontScale="92500" lnSpcReduction="20000"/>
          </a:bodyPr>
          <a:lstStyle/>
          <a:p>
            <a:r>
              <a:rPr lang="en-US" u="sng" dirty="0" err="1" smtClean="0"/>
              <a:t>articolul</a:t>
            </a:r>
            <a:r>
              <a:rPr lang="en-US" u="sng" dirty="0" smtClean="0"/>
              <a:t> 36 </a:t>
            </a:r>
            <a:r>
              <a:rPr lang="en-US" u="sng" dirty="0" err="1" smtClean="0"/>
              <a:t>alineatul</a:t>
            </a:r>
            <a:r>
              <a:rPr lang="en-US" u="sng" dirty="0" smtClean="0"/>
              <a:t> </a:t>
            </a:r>
            <a:r>
              <a:rPr lang="ro-RO" u="sng" dirty="0" smtClean="0"/>
              <a:t>(3)</a:t>
            </a:r>
            <a:endParaRPr lang="ro-RO" dirty="0"/>
          </a:p>
          <a:p>
            <a:pPr algn="just">
              <a:buNone/>
            </a:pPr>
            <a:r>
              <a:rPr lang="ro-RO" dirty="0" smtClean="0"/>
              <a:t>    </a:t>
            </a:r>
            <a:r>
              <a:rPr lang="en-US" dirty="0" smtClean="0"/>
              <a:t>b</a:t>
            </a:r>
            <a:r>
              <a:rPr lang="en-US" dirty="0"/>
              <a:t>) </a:t>
            </a:r>
            <a:r>
              <a:rPr lang="en-US" sz="2800" dirty="0" err="1"/>
              <a:t>reprezentantul</a:t>
            </a:r>
            <a:r>
              <a:rPr lang="en-US" sz="2800" dirty="0"/>
              <a:t> </a:t>
            </a:r>
            <a:r>
              <a:rPr lang="en-US" sz="2800" dirty="0" err="1"/>
              <a:t>agenţiei</a:t>
            </a:r>
            <a:r>
              <a:rPr lang="en-US" sz="2800" dirty="0"/>
              <a:t> </a:t>
            </a:r>
            <a:r>
              <a:rPr lang="en-US" sz="2800" dirty="0" err="1"/>
              <a:t>judeţene</a:t>
            </a:r>
            <a:r>
              <a:rPr lang="en-US" sz="2800" dirty="0"/>
              <a:t> </a:t>
            </a:r>
            <a:r>
              <a:rPr lang="en-US" sz="2800" dirty="0" err="1"/>
              <a:t>pentru</a:t>
            </a:r>
            <a:r>
              <a:rPr lang="en-US" sz="2800" dirty="0"/>
              <a:t> </a:t>
            </a:r>
            <a:r>
              <a:rPr lang="en-US" sz="2800" dirty="0" err="1"/>
              <a:t>plăţi</a:t>
            </a:r>
            <a:r>
              <a:rPr lang="en-US" sz="2800" dirty="0"/>
              <a:t> </a:t>
            </a:r>
            <a:r>
              <a:rPr lang="en-US" sz="2800" dirty="0" err="1"/>
              <a:t>şi</a:t>
            </a:r>
            <a:r>
              <a:rPr lang="en-US" sz="2800" dirty="0"/>
              <a:t> </a:t>
            </a:r>
            <a:r>
              <a:rPr lang="en-US" sz="2800" dirty="0" err="1"/>
              <a:t>inspecţie</a:t>
            </a:r>
            <a:r>
              <a:rPr lang="en-US" sz="2800" dirty="0"/>
              <a:t> </a:t>
            </a:r>
            <a:r>
              <a:rPr lang="en-US" sz="2800" dirty="0" err="1"/>
              <a:t>socială</a:t>
            </a:r>
            <a:r>
              <a:rPr lang="en-US" sz="2800" dirty="0"/>
              <a:t>, </a:t>
            </a:r>
            <a:r>
              <a:rPr lang="en-US" sz="2800" dirty="0" err="1"/>
              <a:t>respectiv</a:t>
            </a:r>
            <a:r>
              <a:rPr lang="en-US" sz="2800" dirty="0"/>
              <a:t> al </a:t>
            </a:r>
            <a:r>
              <a:rPr lang="en-US" sz="2800" dirty="0" err="1"/>
              <a:t>Agenţiei</a:t>
            </a:r>
            <a:r>
              <a:rPr lang="en-US" sz="2800" dirty="0"/>
              <a:t> </a:t>
            </a:r>
            <a:r>
              <a:rPr lang="en-US" sz="2800" dirty="0" err="1"/>
              <a:t>pentru</a:t>
            </a:r>
            <a:r>
              <a:rPr lang="en-US" sz="2800" dirty="0"/>
              <a:t> </a:t>
            </a:r>
            <a:r>
              <a:rPr lang="en-US" sz="2800" dirty="0" err="1"/>
              <a:t>Plăţi</a:t>
            </a:r>
            <a:r>
              <a:rPr lang="en-US" sz="2800" dirty="0"/>
              <a:t> </a:t>
            </a:r>
            <a:r>
              <a:rPr lang="en-US" sz="2800" dirty="0" err="1"/>
              <a:t>şi</a:t>
            </a:r>
            <a:r>
              <a:rPr lang="en-US" sz="2800" dirty="0"/>
              <a:t> </a:t>
            </a:r>
            <a:r>
              <a:rPr lang="en-US" sz="2800" dirty="0" err="1"/>
              <a:t>Inspecţie</a:t>
            </a:r>
            <a:r>
              <a:rPr lang="en-US" sz="2800" dirty="0"/>
              <a:t> </a:t>
            </a:r>
            <a:r>
              <a:rPr lang="en-US" sz="2800" dirty="0" err="1"/>
              <a:t>Socială</a:t>
            </a:r>
            <a:r>
              <a:rPr lang="en-US" sz="2800" dirty="0"/>
              <a:t> a </a:t>
            </a:r>
            <a:r>
              <a:rPr lang="en-US" sz="2800" dirty="0" err="1"/>
              <a:t>Municipiului</a:t>
            </a:r>
            <a:r>
              <a:rPr lang="en-US" sz="2800" dirty="0"/>
              <a:t> </a:t>
            </a:r>
            <a:r>
              <a:rPr lang="en-US" sz="2800" dirty="0" err="1"/>
              <a:t>Bucureşti</a:t>
            </a:r>
            <a:r>
              <a:rPr lang="en-US" sz="2800" dirty="0"/>
              <a:t>, din </a:t>
            </a:r>
            <a:r>
              <a:rPr lang="en-US" sz="2800" dirty="0" err="1"/>
              <a:t>cadrul</a:t>
            </a:r>
            <a:r>
              <a:rPr lang="en-US" sz="2800" dirty="0"/>
              <a:t> </a:t>
            </a:r>
            <a:r>
              <a:rPr lang="en-US" sz="2800" dirty="0" err="1"/>
              <a:t>comisiei</a:t>
            </a:r>
            <a:r>
              <a:rPr lang="en-US" sz="2800" dirty="0"/>
              <a:t> de </a:t>
            </a:r>
            <a:r>
              <a:rPr lang="en-US" sz="2800" dirty="0" err="1"/>
              <a:t>autorizare</a:t>
            </a:r>
            <a:r>
              <a:rPr lang="en-US" sz="2800" dirty="0"/>
              <a:t> </a:t>
            </a:r>
            <a:r>
              <a:rPr lang="en-US" sz="2800" dirty="0" err="1"/>
              <a:t>judeţene</a:t>
            </a:r>
            <a:r>
              <a:rPr lang="en-US" sz="2800" dirty="0"/>
              <a:t> </a:t>
            </a:r>
            <a:r>
              <a:rPr lang="en-US" sz="2800" dirty="0" err="1"/>
              <a:t>sau</a:t>
            </a:r>
            <a:r>
              <a:rPr lang="en-US" sz="2800" dirty="0"/>
              <a:t> a </a:t>
            </a:r>
            <a:r>
              <a:rPr lang="en-US" sz="2800" dirty="0" err="1"/>
              <a:t>municipiului</a:t>
            </a:r>
            <a:r>
              <a:rPr lang="en-US" sz="2800" dirty="0"/>
              <a:t> </a:t>
            </a:r>
            <a:r>
              <a:rPr lang="en-US" sz="2800" dirty="0" err="1"/>
              <a:t>Bucureşti</a:t>
            </a:r>
            <a:r>
              <a:rPr lang="en-US" sz="2800" dirty="0"/>
              <a:t>, </a:t>
            </a:r>
            <a:r>
              <a:rPr lang="en-US" sz="2800" dirty="0" err="1"/>
              <a:t>înfiinţată</a:t>
            </a:r>
            <a:r>
              <a:rPr lang="en-US" sz="2800" dirty="0"/>
              <a:t> de </a:t>
            </a:r>
            <a:r>
              <a:rPr lang="en-US" sz="2800" dirty="0" err="1"/>
              <a:t>Ministerul</a:t>
            </a:r>
            <a:r>
              <a:rPr lang="en-US" sz="2800" dirty="0"/>
              <a:t> </a:t>
            </a:r>
            <a:r>
              <a:rPr lang="en-US" sz="2800" dirty="0" err="1"/>
              <a:t>Muncii</a:t>
            </a:r>
            <a:r>
              <a:rPr lang="en-US" sz="2800" dirty="0"/>
              <a:t> </a:t>
            </a:r>
            <a:r>
              <a:rPr lang="en-US" sz="2800" dirty="0" err="1"/>
              <a:t>şi</a:t>
            </a:r>
            <a:r>
              <a:rPr lang="en-US" sz="2800" dirty="0"/>
              <a:t> </a:t>
            </a:r>
            <a:r>
              <a:rPr lang="en-US" sz="2800" dirty="0" err="1"/>
              <a:t>Solidarităţii</a:t>
            </a:r>
            <a:r>
              <a:rPr lang="en-US" sz="2800" dirty="0"/>
              <a:t> </a:t>
            </a:r>
            <a:r>
              <a:rPr lang="en-US" sz="2800" dirty="0" err="1"/>
              <a:t>Sociale</a:t>
            </a:r>
            <a:r>
              <a:rPr lang="en-US" sz="2800" dirty="0"/>
              <a:t> </a:t>
            </a:r>
            <a:r>
              <a:rPr lang="en-US" sz="2800" dirty="0" err="1"/>
              <a:t>potrivit</a:t>
            </a:r>
            <a:r>
              <a:rPr lang="en-US" sz="2800" dirty="0"/>
              <a:t> </a:t>
            </a:r>
            <a:r>
              <a:rPr lang="en-US" sz="2800" u="sng" dirty="0" smtClean="0"/>
              <a:t>art</a:t>
            </a:r>
            <a:r>
              <a:rPr lang="en-US" sz="2800" u="sng" dirty="0"/>
              <a:t>. 22 </a:t>
            </a:r>
            <a:r>
              <a:rPr lang="en-US" sz="2800" u="sng" dirty="0" err="1"/>
              <a:t>alin</a:t>
            </a:r>
            <a:r>
              <a:rPr lang="en-US" sz="2800" u="sng" dirty="0"/>
              <a:t>. (2) din </a:t>
            </a:r>
            <a:r>
              <a:rPr lang="en-US" sz="2800" u="sng" dirty="0" err="1"/>
              <a:t>Ordonanţa</a:t>
            </a:r>
            <a:r>
              <a:rPr lang="en-US" sz="2800" u="sng" dirty="0"/>
              <a:t> </a:t>
            </a:r>
            <a:r>
              <a:rPr lang="en-US" sz="2800" u="sng" dirty="0" err="1"/>
              <a:t>Guvernului</a:t>
            </a:r>
            <a:r>
              <a:rPr lang="en-US" sz="2800" u="sng" dirty="0"/>
              <a:t> nr. 129/2000</a:t>
            </a:r>
            <a:r>
              <a:rPr lang="en-US" sz="2800" dirty="0"/>
              <a:t> </a:t>
            </a:r>
            <a:r>
              <a:rPr lang="en-US" sz="2800" dirty="0" err="1"/>
              <a:t>privind</a:t>
            </a:r>
            <a:r>
              <a:rPr lang="en-US" sz="2800" dirty="0"/>
              <a:t> </a:t>
            </a:r>
            <a:r>
              <a:rPr lang="en-US" sz="2800" dirty="0" err="1"/>
              <a:t>formarea</a:t>
            </a:r>
            <a:r>
              <a:rPr lang="en-US" sz="2800" dirty="0"/>
              <a:t> </a:t>
            </a:r>
            <a:r>
              <a:rPr lang="en-US" sz="2800" dirty="0" err="1"/>
              <a:t>profesională</a:t>
            </a:r>
            <a:r>
              <a:rPr lang="en-US" sz="2800" dirty="0"/>
              <a:t> a </a:t>
            </a:r>
            <a:r>
              <a:rPr lang="en-US" sz="2800" dirty="0" err="1"/>
              <a:t>adulţilor</a:t>
            </a:r>
            <a:r>
              <a:rPr lang="en-US" sz="2800" dirty="0"/>
              <a:t>, </a:t>
            </a:r>
            <a:r>
              <a:rPr lang="en-US" sz="2800" dirty="0" err="1"/>
              <a:t>republicată</a:t>
            </a:r>
            <a:r>
              <a:rPr lang="en-US" sz="2800" dirty="0"/>
              <a:t>, cu </a:t>
            </a:r>
            <a:r>
              <a:rPr lang="en-US" sz="2800" dirty="0" err="1"/>
              <a:t>modificările</a:t>
            </a:r>
            <a:r>
              <a:rPr lang="en-US" sz="2800" dirty="0"/>
              <a:t> </a:t>
            </a:r>
            <a:r>
              <a:rPr lang="en-US" sz="2800" dirty="0" err="1"/>
              <a:t>şi</a:t>
            </a:r>
            <a:r>
              <a:rPr lang="en-US" sz="2800" dirty="0"/>
              <a:t> </a:t>
            </a:r>
            <a:r>
              <a:rPr lang="en-US" sz="2800" dirty="0" err="1"/>
              <a:t>completările</a:t>
            </a:r>
            <a:r>
              <a:rPr lang="en-US" sz="2800" dirty="0"/>
              <a:t> </a:t>
            </a:r>
            <a:r>
              <a:rPr lang="en-US" sz="2800" dirty="0" err="1"/>
              <a:t>ulterioare</a:t>
            </a:r>
            <a:r>
              <a:rPr lang="en-US" sz="2800" dirty="0" smtClean="0"/>
              <a:t>;</a:t>
            </a:r>
            <a:endParaRPr lang="ro-RO" sz="2800" dirty="0" smtClean="0"/>
          </a:p>
          <a:p>
            <a:pPr algn="just">
              <a:buNone/>
            </a:pPr>
            <a:r>
              <a:rPr lang="vi-VN" dirty="0"/>
              <a:t> </a:t>
            </a:r>
            <a:r>
              <a:rPr lang="ro-RO" dirty="0" smtClean="0"/>
              <a:t>   </a:t>
            </a:r>
            <a:r>
              <a:rPr lang="vi-VN" sz="2400" dirty="0" smtClean="0">
                <a:solidFill>
                  <a:srgbClr val="FF0000"/>
                </a:solidFill>
              </a:rPr>
              <a:t>b</a:t>
            </a:r>
            <a:r>
              <a:rPr lang="vi-VN" sz="2400" dirty="0">
                <a:solidFill>
                  <a:srgbClr val="FF0000"/>
                </a:solidFill>
              </a:rPr>
              <a:t>) </a:t>
            </a:r>
            <a:r>
              <a:rPr lang="vi-VN" sz="2100" dirty="0">
                <a:solidFill>
                  <a:srgbClr val="FF0000"/>
                </a:solidFill>
              </a:rPr>
              <a:t>reprezentantul nominalizat al comisiei de autorizare judeţene sau a municipiului Bucureşti, înfiinţată de Consiliul Naţional de Formare Profesională a Adulţilor;</a:t>
            </a:r>
          </a:p>
          <a:p>
            <a:pPr>
              <a:buNone/>
            </a:pPr>
            <a:endParaRPr lang="ro-RO" dirty="0"/>
          </a:p>
          <a:p>
            <a:endParaRPr lang="ro-R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Autofit/>
          </a:bodyPr>
          <a:lstStyle/>
          <a:p>
            <a:r>
              <a:rPr lang="en-US" sz="2400" dirty="0" smtClean="0"/>
              <a:t/>
            </a:r>
            <a:br>
              <a:rPr lang="en-US" sz="2400" dirty="0" smtClean="0"/>
            </a:br>
            <a:r>
              <a:rPr lang="vi-VN" sz="2400" dirty="0" smtClean="0"/>
              <a:t>   </a:t>
            </a:r>
            <a:r>
              <a:rPr lang="en-US" sz="2400" b="1" dirty="0" smtClean="0"/>
              <a:t>CAP. V</a:t>
            </a:r>
            <a:r>
              <a:rPr lang="vi-VN" sz="2400" b="1" dirty="0" smtClean="0"/>
              <a:t> INSTRUIREA LUCRĂTORILOR ÎN DOMENIUL SECURITĂŢII ŞI SĂNĂTĂŢII ÎN MUNCĂ</a:t>
            </a:r>
            <a:r>
              <a:rPr lang="en-US" sz="2400" b="1" dirty="0"/>
              <a:t> </a:t>
            </a:r>
            <a:r>
              <a:rPr lang="ro-RO" sz="2400" dirty="0" smtClean="0"/>
              <a:t/>
            </a:r>
            <a:br>
              <a:rPr lang="ro-RO" sz="2400" dirty="0" smtClean="0"/>
            </a:br>
            <a:r>
              <a:rPr lang="en-US" sz="2000" b="1" dirty="0" smtClean="0"/>
              <a:t>SECŢIUNEA 1</a:t>
            </a:r>
            <a:r>
              <a:rPr lang="ro-RO" sz="2000" b="1" dirty="0" smtClean="0"/>
              <a:t> -</a:t>
            </a:r>
            <a:r>
              <a:rPr lang="en-US" sz="2000" b="1" dirty="0" smtClean="0"/>
              <a:t>    DISPOZIŢII GENERALE</a:t>
            </a:r>
            <a:r>
              <a:rPr lang="en-US" sz="2000" dirty="0"/>
              <a:t/>
            </a:r>
            <a:br>
              <a:rPr lang="en-US" sz="2000" dirty="0"/>
            </a:br>
            <a:endParaRPr lang="ro-RO" sz="2000" b="1" dirty="0"/>
          </a:p>
        </p:txBody>
      </p:sp>
      <p:sp>
        <p:nvSpPr>
          <p:cNvPr id="3" name="Substituent conținut 2"/>
          <p:cNvSpPr>
            <a:spLocks noGrp="1"/>
          </p:cNvSpPr>
          <p:nvPr>
            <p:ph idx="1"/>
          </p:nvPr>
        </p:nvSpPr>
        <p:spPr/>
        <p:txBody>
          <a:bodyPr>
            <a:normAutofit fontScale="55000" lnSpcReduction="20000"/>
          </a:bodyPr>
          <a:lstStyle/>
          <a:p>
            <a:pPr>
              <a:buNone/>
            </a:pPr>
            <a:r>
              <a:rPr lang="en-US" dirty="0" smtClean="0"/>
              <a:t>ART</a:t>
            </a:r>
            <a:r>
              <a:rPr lang="en-US" dirty="0"/>
              <a:t>. 81</a:t>
            </a:r>
            <a:endParaRPr lang="ro-RO" dirty="0"/>
          </a:p>
          <a:p>
            <a:pPr algn="just"/>
            <a:r>
              <a:rPr lang="en-US" sz="3800" dirty="0" smtClean="0"/>
              <a:t>(</a:t>
            </a:r>
            <a:r>
              <a:rPr lang="en-US" sz="3800" dirty="0"/>
              <a:t>1)  </a:t>
            </a:r>
            <a:r>
              <a:rPr lang="en-US" sz="3800" dirty="0" err="1"/>
              <a:t>Rezultatul</a:t>
            </a:r>
            <a:r>
              <a:rPr lang="en-US" sz="3800" dirty="0"/>
              <a:t> </a:t>
            </a:r>
            <a:r>
              <a:rPr lang="en-US" sz="3800" dirty="0" err="1"/>
              <a:t>instruirii</a:t>
            </a:r>
            <a:r>
              <a:rPr lang="en-US" sz="3800" dirty="0"/>
              <a:t> </a:t>
            </a:r>
            <a:r>
              <a:rPr lang="en-US" sz="3800" dirty="0" err="1"/>
              <a:t>lucrătorilor</a:t>
            </a:r>
            <a:r>
              <a:rPr lang="en-US" sz="3800" dirty="0"/>
              <a:t> </a:t>
            </a:r>
            <a:r>
              <a:rPr lang="en-US" sz="3800" dirty="0" err="1"/>
              <a:t>în</a:t>
            </a:r>
            <a:r>
              <a:rPr lang="en-US" sz="3800" dirty="0"/>
              <a:t> </a:t>
            </a:r>
            <a:r>
              <a:rPr lang="en-US" sz="3800" dirty="0" err="1"/>
              <a:t>domeniul</a:t>
            </a:r>
            <a:r>
              <a:rPr lang="en-US" sz="3800" dirty="0"/>
              <a:t> </a:t>
            </a:r>
            <a:r>
              <a:rPr lang="en-US" sz="3800" dirty="0" err="1"/>
              <a:t>securităţii</a:t>
            </a:r>
            <a:r>
              <a:rPr lang="en-US" sz="3800" dirty="0"/>
              <a:t> </a:t>
            </a:r>
            <a:r>
              <a:rPr lang="en-US" sz="3800" dirty="0" err="1"/>
              <a:t>şi</a:t>
            </a:r>
            <a:r>
              <a:rPr lang="en-US" sz="3800" dirty="0"/>
              <a:t> </a:t>
            </a:r>
            <a:r>
              <a:rPr lang="en-US" sz="3800" dirty="0" err="1"/>
              <a:t>sănătăţii</a:t>
            </a:r>
            <a:r>
              <a:rPr lang="en-US" sz="3800" dirty="0"/>
              <a:t> </a:t>
            </a:r>
            <a:r>
              <a:rPr lang="en-US" sz="3800" dirty="0" err="1"/>
              <a:t>în</a:t>
            </a:r>
            <a:r>
              <a:rPr lang="en-US" sz="3800" dirty="0"/>
              <a:t> </a:t>
            </a:r>
            <a:r>
              <a:rPr lang="en-US" sz="3800" dirty="0" err="1"/>
              <a:t>muncă</a:t>
            </a:r>
            <a:r>
              <a:rPr lang="en-US" sz="3800" dirty="0"/>
              <a:t> se </a:t>
            </a:r>
            <a:r>
              <a:rPr lang="en-US" sz="3800" dirty="0" err="1"/>
              <a:t>consemnează</a:t>
            </a:r>
            <a:r>
              <a:rPr lang="en-US" sz="3800" dirty="0"/>
              <a:t> </a:t>
            </a:r>
            <a:r>
              <a:rPr lang="en-US" sz="3800" dirty="0" err="1"/>
              <a:t>în</a:t>
            </a:r>
            <a:r>
              <a:rPr lang="en-US" sz="3800" dirty="0"/>
              <a:t> mod </a:t>
            </a:r>
            <a:r>
              <a:rPr lang="en-US" sz="3800" dirty="0" err="1"/>
              <a:t>obligatoriu</a:t>
            </a:r>
            <a:r>
              <a:rPr lang="en-US" sz="3800" dirty="0"/>
              <a:t> </a:t>
            </a:r>
            <a:r>
              <a:rPr lang="en-US" sz="3800" dirty="0" err="1"/>
              <a:t>în</a:t>
            </a:r>
            <a:r>
              <a:rPr lang="en-US" sz="3800" dirty="0"/>
              <a:t> </a:t>
            </a:r>
            <a:r>
              <a:rPr lang="en-US" sz="3800" dirty="0" err="1"/>
              <a:t>fişa</a:t>
            </a:r>
            <a:r>
              <a:rPr lang="en-US" sz="3800" dirty="0"/>
              <a:t> de </a:t>
            </a:r>
            <a:r>
              <a:rPr lang="en-US" sz="3800" dirty="0" err="1"/>
              <a:t>instruire</a:t>
            </a:r>
            <a:r>
              <a:rPr lang="en-US" sz="3800" dirty="0"/>
              <a:t> </a:t>
            </a:r>
            <a:r>
              <a:rPr lang="en-US" sz="3800" dirty="0" err="1"/>
              <a:t>individuală</a:t>
            </a:r>
            <a:r>
              <a:rPr lang="en-US" sz="3800" dirty="0"/>
              <a:t>, </a:t>
            </a:r>
            <a:r>
              <a:rPr lang="en-US" sz="3800" dirty="0" err="1"/>
              <a:t>întocmită</a:t>
            </a:r>
            <a:r>
              <a:rPr lang="en-US" sz="3800" dirty="0"/>
              <a:t> </a:t>
            </a:r>
            <a:r>
              <a:rPr lang="en-US" sz="3800" dirty="0" err="1"/>
              <a:t>pe</a:t>
            </a:r>
            <a:r>
              <a:rPr lang="en-US" sz="3800" dirty="0"/>
              <a:t> </a:t>
            </a:r>
            <a:r>
              <a:rPr lang="en-US" sz="3800" dirty="0" err="1"/>
              <a:t>suport</a:t>
            </a:r>
            <a:r>
              <a:rPr lang="en-US" sz="3800" dirty="0"/>
              <a:t> </a:t>
            </a:r>
            <a:r>
              <a:rPr lang="en-US" sz="3800" dirty="0" err="1"/>
              <a:t>hârtie</a:t>
            </a:r>
            <a:r>
              <a:rPr lang="en-US" sz="3800" dirty="0"/>
              <a:t> </a:t>
            </a:r>
            <a:r>
              <a:rPr lang="en-US" sz="3800" dirty="0" err="1"/>
              <a:t>sau</a:t>
            </a:r>
            <a:r>
              <a:rPr lang="en-US" sz="3800" dirty="0"/>
              <a:t> </a:t>
            </a:r>
            <a:r>
              <a:rPr lang="en-US" sz="3800" dirty="0" err="1"/>
              <a:t>în</a:t>
            </a:r>
            <a:r>
              <a:rPr lang="en-US" sz="3800" dirty="0"/>
              <a:t> format electronic, conform </a:t>
            </a:r>
            <a:r>
              <a:rPr lang="en-US" sz="3800" dirty="0" err="1"/>
              <a:t>informaţiilor</a:t>
            </a:r>
            <a:r>
              <a:rPr lang="en-US" sz="3800" dirty="0"/>
              <a:t> </a:t>
            </a:r>
            <a:r>
              <a:rPr lang="en-US" sz="3800" dirty="0" err="1"/>
              <a:t>prevăzute</a:t>
            </a:r>
            <a:r>
              <a:rPr lang="en-US" sz="3800" dirty="0"/>
              <a:t> </a:t>
            </a:r>
            <a:r>
              <a:rPr lang="en-US" sz="3800" dirty="0" err="1"/>
              <a:t>în</a:t>
            </a:r>
            <a:r>
              <a:rPr lang="en-US" sz="3800" dirty="0"/>
              <a:t> </a:t>
            </a:r>
            <a:r>
              <a:rPr lang="en-US" sz="3800" dirty="0" err="1"/>
              <a:t>anexa</a:t>
            </a:r>
            <a:r>
              <a:rPr lang="en-US" sz="3800" dirty="0"/>
              <a:t> nr. 11, cu </a:t>
            </a:r>
            <a:r>
              <a:rPr lang="en-US" sz="3800" dirty="0" err="1"/>
              <a:t>indicarea</a:t>
            </a:r>
            <a:r>
              <a:rPr lang="en-US" sz="3800" dirty="0"/>
              <a:t> </a:t>
            </a:r>
            <a:r>
              <a:rPr lang="en-US" sz="3800" dirty="0" err="1"/>
              <a:t>materialului</a:t>
            </a:r>
            <a:r>
              <a:rPr lang="en-US" sz="3800" dirty="0"/>
              <a:t> </a:t>
            </a:r>
            <a:r>
              <a:rPr lang="en-US" sz="3800" dirty="0" err="1"/>
              <a:t>predat</a:t>
            </a:r>
            <a:r>
              <a:rPr lang="en-US" sz="3800" dirty="0"/>
              <a:t>, a </a:t>
            </a:r>
            <a:r>
              <a:rPr lang="en-US" sz="3800" dirty="0" err="1"/>
              <a:t>duratei</a:t>
            </a:r>
            <a:r>
              <a:rPr lang="en-US" sz="3800" dirty="0"/>
              <a:t> </a:t>
            </a:r>
            <a:r>
              <a:rPr lang="en-US" sz="3800" dirty="0" err="1"/>
              <a:t>şi</a:t>
            </a:r>
            <a:r>
              <a:rPr lang="en-US" sz="3800" dirty="0"/>
              <a:t> </a:t>
            </a:r>
            <a:r>
              <a:rPr lang="en-US" sz="3800" dirty="0" err="1"/>
              <a:t>datei</a:t>
            </a:r>
            <a:r>
              <a:rPr lang="en-US" sz="3800" dirty="0"/>
              <a:t> </a:t>
            </a:r>
            <a:r>
              <a:rPr lang="en-US" sz="3800" dirty="0" err="1"/>
              <a:t>instruirii</a:t>
            </a:r>
            <a:r>
              <a:rPr lang="en-US" sz="3800" dirty="0" smtClean="0"/>
              <a:t>.</a:t>
            </a:r>
            <a:endParaRPr lang="ro-RO" sz="3800" dirty="0" smtClean="0"/>
          </a:p>
          <a:p>
            <a:pPr>
              <a:buNone/>
            </a:pPr>
            <a:r>
              <a:rPr lang="ro-RO" sz="2900" dirty="0" smtClean="0">
                <a:solidFill>
                  <a:srgbClr val="FF0000"/>
                </a:solidFill>
              </a:rPr>
              <a:t>        </a:t>
            </a:r>
            <a:r>
              <a:rPr lang="vi-VN" sz="2900" dirty="0" smtClean="0">
                <a:solidFill>
                  <a:srgbClr val="FF0000"/>
                </a:solidFill>
              </a:rPr>
              <a:t> </a:t>
            </a:r>
            <a:r>
              <a:rPr lang="vi-VN" sz="2900" dirty="0">
                <a:solidFill>
                  <a:srgbClr val="FF0000"/>
                </a:solidFill>
              </a:rPr>
              <a:t>(1) Rezultatul instruirii lucrătorilor în domeniul securităţii şi sănătăţii în muncă se consemnează în mod obligatoriu în fişa de instruire individuală, conform modelului prezentat în anexa nr. 11, cu indicarea materialului predat, a duratei şi datei instruirii.</a:t>
            </a:r>
          </a:p>
          <a:p>
            <a:pPr algn="just"/>
            <a:r>
              <a:rPr lang="en-US" sz="3800" dirty="0" smtClean="0"/>
              <a:t>(</a:t>
            </a:r>
            <a:r>
              <a:rPr lang="en-US" sz="3800" dirty="0"/>
              <a:t>2)  </a:t>
            </a:r>
            <a:r>
              <a:rPr lang="en-US" sz="3800" dirty="0" err="1"/>
              <a:t>Completarea</a:t>
            </a:r>
            <a:r>
              <a:rPr lang="en-US" sz="3800" dirty="0"/>
              <a:t> </a:t>
            </a:r>
            <a:r>
              <a:rPr lang="en-US" sz="3800" dirty="0" err="1"/>
              <a:t>fişei</a:t>
            </a:r>
            <a:r>
              <a:rPr lang="en-US" sz="3800" dirty="0"/>
              <a:t> de </a:t>
            </a:r>
            <a:r>
              <a:rPr lang="en-US" sz="3800" dirty="0" err="1"/>
              <a:t>instruire</a:t>
            </a:r>
            <a:r>
              <a:rPr lang="en-US" sz="3800" dirty="0"/>
              <a:t> </a:t>
            </a:r>
            <a:r>
              <a:rPr lang="en-US" sz="3800" dirty="0" err="1"/>
              <a:t>individuală</a:t>
            </a:r>
            <a:r>
              <a:rPr lang="en-US" sz="3800" dirty="0"/>
              <a:t> se </a:t>
            </a:r>
            <a:r>
              <a:rPr lang="en-US" sz="3800" dirty="0" err="1"/>
              <a:t>va</a:t>
            </a:r>
            <a:r>
              <a:rPr lang="en-US" sz="3800" dirty="0"/>
              <a:t> face </a:t>
            </a:r>
            <a:r>
              <a:rPr lang="en-US" sz="3800" dirty="0" err="1"/>
              <a:t>în</a:t>
            </a:r>
            <a:r>
              <a:rPr lang="en-US" sz="3800" dirty="0"/>
              <a:t> format electronic </a:t>
            </a:r>
            <a:r>
              <a:rPr lang="en-US" sz="3800" dirty="0" err="1"/>
              <a:t>sau</a:t>
            </a:r>
            <a:r>
              <a:rPr lang="en-US" sz="3800" dirty="0"/>
              <a:t> </a:t>
            </a:r>
            <a:r>
              <a:rPr lang="en-US" sz="3800" dirty="0" err="1"/>
              <a:t>olograf</a:t>
            </a:r>
            <a:r>
              <a:rPr lang="en-US" sz="3800" dirty="0"/>
              <a:t>, </a:t>
            </a:r>
            <a:r>
              <a:rPr lang="en-US" sz="3800" dirty="0" err="1"/>
              <a:t>în</a:t>
            </a:r>
            <a:r>
              <a:rPr lang="en-US" sz="3800" dirty="0"/>
              <a:t> </a:t>
            </a:r>
            <a:r>
              <a:rPr lang="en-US" sz="3800" dirty="0" err="1"/>
              <a:t>funcţie</a:t>
            </a:r>
            <a:r>
              <a:rPr lang="en-US" sz="3800" dirty="0"/>
              <a:t> de </a:t>
            </a:r>
            <a:r>
              <a:rPr lang="en-US" sz="3800" dirty="0" err="1"/>
              <a:t>varianta</a:t>
            </a:r>
            <a:r>
              <a:rPr lang="en-US" sz="3800" dirty="0"/>
              <a:t> de </a:t>
            </a:r>
            <a:r>
              <a:rPr lang="en-US" sz="3800" dirty="0" err="1"/>
              <a:t>instruire</a:t>
            </a:r>
            <a:r>
              <a:rPr lang="en-US" sz="3800" dirty="0"/>
              <a:t> </a:t>
            </a:r>
            <a:r>
              <a:rPr lang="en-US" sz="3800" dirty="0" err="1"/>
              <a:t>aleasă</a:t>
            </a:r>
            <a:r>
              <a:rPr lang="en-US" sz="3800" dirty="0"/>
              <a:t>, </a:t>
            </a:r>
            <a:r>
              <a:rPr lang="en-US" sz="3800" dirty="0" err="1"/>
              <a:t>imediat</a:t>
            </a:r>
            <a:r>
              <a:rPr lang="en-US" sz="3800" dirty="0"/>
              <a:t> </a:t>
            </a:r>
            <a:r>
              <a:rPr lang="en-US" sz="3800" dirty="0" err="1"/>
              <a:t>după</a:t>
            </a:r>
            <a:r>
              <a:rPr lang="en-US" sz="3800" dirty="0"/>
              <a:t> </a:t>
            </a:r>
            <a:r>
              <a:rPr lang="en-US" sz="3800" dirty="0" err="1"/>
              <a:t>verificarea</a:t>
            </a:r>
            <a:r>
              <a:rPr lang="en-US" sz="3800" dirty="0"/>
              <a:t> </a:t>
            </a:r>
            <a:r>
              <a:rPr lang="en-US" sz="3800" dirty="0" err="1"/>
              <a:t>instruirii</a:t>
            </a:r>
            <a:r>
              <a:rPr lang="en-US" sz="3800" dirty="0" smtClean="0"/>
              <a:t>.</a:t>
            </a:r>
            <a:endParaRPr lang="ro-RO" sz="3800" dirty="0" smtClean="0"/>
          </a:p>
          <a:p>
            <a:pPr>
              <a:buNone/>
            </a:pPr>
            <a:r>
              <a:rPr lang="ro-RO" dirty="0" smtClean="0">
                <a:solidFill>
                  <a:srgbClr val="FF0000"/>
                </a:solidFill>
              </a:rPr>
              <a:t>        </a:t>
            </a:r>
            <a:r>
              <a:rPr lang="vi-VN" dirty="0" smtClean="0">
                <a:solidFill>
                  <a:srgbClr val="FF0000"/>
                </a:solidFill>
              </a:rPr>
              <a:t>(</a:t>
            </a:r>
            <a:r>
              <a:rPr lang="vi-VN" dirty="0">
                <a:solidFill>
                  <a:srgbClr val="FF0000"/>
                </a:solidFill>
              </a:rPr>
              <a:t>2) Completarea fişei de instruire individuală se va face cu pix cu pastă sau cu stilou, imediat după verificarea instruirii.</a:t>
            </a:r>
          </a:p>
          <a:p>
            <a:endParaRPr lang="ro-RO"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85000" lnSpcReduction="20000"/>
          </a:bodyPr>
          <a:lstStyle/>
          <a:p>
            <a:r>
              <a:rPr lang="en-US" dirty="0" smtClean="0"/>
              <a:t> (4)  </a:t>
            </a:r>
            <a:r>
              <a:rPr lang="en-US" dirty="0" err="1" smtClean="0"/>
              <a:t>Fişa</a:t>
            </a:r>
            <a:r>
              <a:rPr lang="en-US" dirty="0" smtClean="0"/>
              <a:t> de </a:t>
            </a:r>
            <a:r>
              <a:rPr lang="en-US" dirty="0" err="1" smtClean="0"/>
              <a:t>instruire</a:t>
            </a:r>
            <a:r>
              <a:rPr lang="en-US" dirty="0" smtClean="0"/>
              <a:t> </a:t>
            </a:r>
            <a:r>
              <a:rPr lang="en-US" dirty="0" err="1" smtClean="0"/>
              <a:t>individuală</a:t>
            </a:r>
            <a:r>
              <a:rPr lang="en-US" dirty="0" smtClean="0"/>
              <a:t> </a:t>
            </a:r>
            <a:r>
              <a:rPr lang="en-US" dirty="0" err="1" smtClean="0"/>
              <a:t>va</a:t>
            </a:r>
            <a:r>
              <a:rPr lang="en-US" dirty="0" smtClean="0"/>
              <a:t> </a:t>
            </a:r>
            <a:r>
              <a:rPr lang="en-US" dirty="0" err="1" smtClean="0"/>
              <a:t>fi</a:t>
            </a:r>
            <a:r>
              <a:rPr lang="en-US" dirty="0" smtClean="0"/>
              <a:t> </a:t>
            </a:r>
            <a:r>
              <a:rPr lang="en-US" dirty="0" err="1" smtClean="0"/>
              <a:t>păstrată</a:t>
            </a:r>
            <a:r>
              <a:rPr lang="en-US" dirty="0" smtClean="0"/>
              <a:t> de </a:t>
            </a:r>
            <a:r>
              <a:rPr lang="en-US" dirty="0" err="1" smtClean="0"/>
              <a:t>către</a:t>
            </a:r>
            <a:r>
              <a:rPr lang="en-US" dirty="0" smtClean="0"/>
              <a:t> </a:t>
            </a:r>
            <a:r>
              <a:rPr lang="en-US" dirty="0" err="1" smtClean="0"/>
              <a:t>conducătorul</a:t>
            </a:r>
            <a:r>
              <a:rPr lang="en-US" dirty="0" smtClean="0"/>
              <a:t> </a:t>
            </a:r>
            <a:r>
              <a:rPr lang="en-US" dirty="0" err="1" smtClean="0"/>
              <a:t>locului</a:t>
            </a:r>
            <a:r>
              <a:rPr lang="en-US" dirty="0" smtClean="0"/>
              <a:t> de </a:t>
            </a:r>
            <a:r>
              <a:rPr lang="en-US" dirty="0" err="1" smtClean="0"/>
              <a:t>muncă</a:t>
            </a:r>
            <a:r>
              <a:rPr lang="en-US" dirty="0" smtClean="0"/>
              <a:t>, </a:t>
            </a:r>
            <a:r>
              <a:rPr lang="en-US" dirty="0" err="1" smtClean="0"/>
              <a:t>pe</a:t>
            </a:r>
            <a:r>
              <a:rPr lang="en-US" dirty="0" smtClean="0"/>
              <a:t> </a:t>
            </a:r>
            <a:r>
              <a:rPr lang="en-US" dirty="0" err="1" smtClean="0"/>
              <a:t>suport</a:t>
            </a:r>
            <a:r>
              <a:rPr lang="en-US" dirty="0" smtClean="0"/>
              <a:t> </a:t>
            </a:r>
            <a:r>
              <a:rPr lang="en-US" dirty="0" err="1" smtClean="0"/>
              <a:t>hârtie</a:t>
            </a:r>
            <a:r>
              <a:rPr lang="en-US" dirty="0" smtClean="0"/>
              <a:t> </a:t>
            </a:r>
            <a:r>
              <a:rPr lang="en-US" dirty="0" err="1" smtClean="0"/>
              <a:t>sau</a:t>
            </a:r>
            <a:r>
              <a:rPr lang="en-US" dirty="0" smtClean="0"/>
              <a:t> </a:t>
            </a:r>
            <a:r>
              <a:rPr lang="en-US" dirty="0" err="1" smtClean="0"/>
              <a:t>în</a:t>
            </a:r>
            <a:r>
              <a:rPr lang="en-US" dirty="0" smtClean="0"/>
              <a:t> format electronic, </a:t>
            </a:r>
            <a:r>
              <a:rPr lang="en-US" dirty="0" err="1" smtClean="0"/>
              <a:t>după</a:t>
            </a:r>
            <a:r>
              <a:rPr lang="en-US" dirty="0" smtClean="0"/>
              <a:t> </a:t>
            </a:r>
            <a:r>
              <a:rPr lang="en-US" dirty="0" err="1" smtClean="0"/>
              <a:t>caz</a:t>
            </a:r>
            <a:r>
              <a:rPr lang="en-US" dirty="0" smtClean="0"/>
              <a:t>, </a:t>
            </a:r>
            <a:r>
              <a:rPr lang="en-US" dirty="0" err="1" smtClean="0"/>
              <a:t>şi</a:t>
            </a:r>
            <a:r>
              <a:rPr lang="en-US" dirty="0" smtClean="0"/>
              <a:t> </a:t>
            </a:r>
            <a:r>
              <a:rPr lang="en-US" dirty="0" err="1" smtClean="0"/>
              <a:t>va</a:t>
            </a:r>
            <a:r>
              <a:rPr lang="en-US" dirty="0" smtClean="0"/>
              <a:t> </a:t>
            </a:r>
            <a:r>
              <a:rPr lang="en-US" dirty="0" err="1" smtClean="0"/>
              <a:t>fi</a:t>
            </a:r>
            <a:r>
              <a:rPr lang="en-US" dirty="0" smtClean="0"/>
              <a:t> </a:t>
            </a:r>
            <a:r>
              <a:rPr lang="en-US" dirty="0" err="1" smtClean="0"/>
              <a:t>însoţită</a:t>
            </a:r>
            <a:r>
              <a:rPr lang="en-US" dirty="0" smtClean="0"/>
              <a:t> de o </a:t>
            </a:r>
            <a:r>
              <a:rPr lang="en-US" dirty="0" err="1" smtClean="0"/>
              <a:t>copie</a:t>
            </a:r>
            <a:r>
              <a:rPr lang="en-US" dirty="0" smtClean="0"/>
              <a:t> a </a:t>
            </a:r>
            <a:r>
              <a:rPr lang="en-US" dirty="0" err="1" smtClean="0"/>
              <a:t>ultimei</a:t>
            </a:r>
            <a:r>
              <a:rPr lang="en-US" dirty="0" smtClean="0"/>
              <a:t> </a:t>
            </a:r>
            <a:r>
              <a:rPr lang="en-US" dirty="0" err="1" smtClean="0"/>
              <a:t>fişe</a:t>
            </a:r>
            <a:r>
              <a:rPr lang="en-US" dirty="0" smtClean="0"/>
              <a:t> de </a:t>
            </a:r>
            <a:r>
              <a:rPr lang="en-US" dirty="0" err="1" smtClean="0"/>
              <a:t>aptitudini</a:t>
            </a:r>
            <a:r>
              <a:rPr lang="en-US" dirty="0" smtClean="0"/>
              <a:t> </a:t>
            </a:r>
            <a:r>
              <a:rPr lang="en-US" dirty="0" err="1" smtClean="0"/>
              <a:t>completate</a:t>
            </a:r>
            <a:r>
              <a:rPr lang="en-US" dirty="0" smtClean="0"/>
              <a:t> de </a:t>
            </a:r>
            <a:r>
              <a:rPr lang="en-US" dirty="0" err="1" smtClean="0"/>
              <a:t>către</a:t>
            </a:r>
            <a:r>
              <a:rPr lang="en-US" dirty="0" smtClean="0"/>
              <a:t> </a:t>
            </a:r>
            <a:r>
              <a:rPr lang="en-US" dirty="0" err="1" smtClean="0"/>
              <a:t>medicul</a:t>
            </a:r>
            <a:r>
              <a:rPr lang="en-US" dirty="0" smtClean="0"/>
              <a:t> de </a:t>
            </a:r>
            <a:r>
              <a:rPr lang="en-US" dirty="0" err="1" smtClean="0"/>
              <a:t>medicina</a:t>
            </a:r>
            <a:r>
              <a:rPr lang="en-US" dirty="0" smtClean="0"/>
              <a:t> </a:t>
            </a:r>
            <a:r>
              <a:rPr lang="en-US" dirty="0" err="1" smtClean="0"/>
              <a:t>muncii</a:t>
            </a:r>
            <a:r>
              <a:rPr lang="en-US" dirty="0" smtClean="0"/>
              <a:t>.</a:t>
            </a:r>
            <a:endParaRPr lang="ro-RO" dirty="0" smtClean="0"/>
          </a:p>
          <a:p>
            <a:r>
              <a:rPr lang="en-US" sz="1900" dirty="0" smtClean="0">
                <a:solidFill>
                  <a:srgbClr val="FF0000"/>
                </a:solidFill>
              </a:rPr>
              <a:t>(4) </a:t>
            </a:r>
            <a:r>
              <a:rPr lang="vi-VN" sz="1900" dirty="0" smtClean="0">
                <a:solidFill>
                  <a:srgbClr val="FF0000"/>
                </a:solidFill>
              </a:rPr>
              <a:t>Fişa de instruire individuală va fi păstrată de către conducătorul locului de muncă şi va fi însoţită de o copie a ultimei fişe de aptitudini completate de către medicul de medicina muncii.</a:t>
            </a:r>
          </a:p>
          <a:p>
            <a:pPr algn="just"/>
            <a:r>
              <a:rPr lang="en-US" dirty="0" smtClean="0"/>
              <a:t>(5)  </a:t>
            </a:r>
            <a:r>
              <a:rPr lang="en-US" dirty="0" err="1" smtClean="0"/>
              <a:t>Fişa</a:t>
            </a:r>
            <a:r>
              <a:rPr lang="en-US" dirty="0" smtClean="0"/>
              <a:t> de </a:t>
            </a:r>
            <a:r>
              <a:rPr lang="en-US" dirty="0" err="1" smtClean="0"/>
              <a:t>instruire</a:t>
            </a:r>
            <a:r>
              <a:rPr lang="en-US" dirty="0" smtClean="0"/>
              <a:t> </a:t>
            </a:r>
            <a:r>
              <a:rPr lang="en-US" dirty="0" err="1" smtClean="0"/>
              <a:t>individuală</a:t>
            </a:r>
            <a:r>
              <a:rPr lang="en-US" dirty="0" smtClean="0"/>
              <a:t> se </a:t>
            </a:r>
            <a:r>
              <a:rPr lang="en-US" dirty="0" err="1" smtClean="0"/>
              <a:t>păstrează</a:t>
            </a:r>
            <a:r>
              <a:rPr lang="en-US" dirty="0" smtClean="0"/>
              <a:t> </a:t>
            </a:r>
            <a:r>
              <a:rPr lang="en-US" dirty="0" err="1" smtClean="0"/>
              <a:t>în</a:t>
            </a:r>
            <a:r>
              <a:rPr lang="en-US" dirty="0" smtClean="0"/>
              <a:t> </a:t>
            </a:r>
            <a:r>
              <a:rPr lang="en-US" dirty="0" err="1" smtClean="0"/>
              <a:t>întreprindere</a:t>
            </a:r>
            <a:r>
              <a:rPr lang="en-US" dirty="0" smtClean="0"/>
              <a:t>/</a:t>
            </a:r>
            <a:r>
              <a:rPr lang="en-US" dirty="0" err="1" smtClean="0"/>
              <a:t>unitate</a:t>
            </a:r>
            <a:r>
              <a:rPr lang="en-US" dirty="0" smtClean="0"/>
              <a:t>, </a:t>
            </a:r>
            <a:r>
              <a:rPr lang="en-US" dirty="0" err="1" smtClean="0"/>
              <a:t>pe</a:t>
            </a:r>
            <a:r>
              <a:rPr lang="en-US" dirty="0" smtClean="0"/>
              <a:t> </a:t>
            </a:r>
            <a:r>
              <a:rPr lang="en-US" dirty="0" err="1" smtClean="0"/>
              <a:t>suport</a:t>
            </a:r>
            <a:r>
              <a:rPr lang="en-US" dirty="0" smtClean="0"/>
              <a:t> </a:t>
            </a:r>
            <a:r>
              <a:rPr lang="en-US" dirty="0" err="1" smtClean="0"/>
              <a:t>hârtie</a:t>
            </a:r>
            <a:r>
              <a:rPr lang="en-US" dirty="0" smtClean="0"/>
              <a:t> </a:t>
            </a:r>
            <a:r>
              <a:rPr lang="en-US" dirty="0" err="1" smtClean="0"/>
              <a:t>sau</a:t>
            </a:r>
            <a:r>
              <a:rPr lang="en-US" dirty="0" smtClean="0"/>
              <a:t> </a:t>
            </a:r>
            <a:r>
              <a:rPr lang="en-US" dirty="0" err="1" smtClean="0"/>
              <a:t>în</a:t>
            </a:r>
            <a:r>
              <a:rPr lang="en-US" dirty="0" smtClean="0"/>
              <a:t> format electronic, </a:t>
            </a:r>
            <a:r>
              <a:rPr lang="en-US" dirty="0" err="1" smtClean="0"/>
              <a:t>după</a:t>
            </a:r>
            <a:r>
              <a:rPr lang="en-US" dirty="0" smtClean="0"/>
              <a:t> </a:t>
            </a:r>
            <a:r>
              <a:rPr lang="en-US" dirty="0" err="1" smtClean="0"/>
              <a:t>caz</a:t>
            </a:r>
            <a:r>
              <a:rPr lang="en-US" dirty="0" smtClean="0"/>
              <a:t>, de la </a:t>
            </a:r>
            <a:r>
              <a:rPr lang="en-US" dirty="0" err="1" smtClean="0"/>
              <a:t>angajare</a:t>
            </a:r>
            <a:r>
              <a:rPr lang="en-US" dirty="0" smtClean="0"/>
              <a:t> </a:t>
            </a:r>
            <a:r>
              <a:rPr lang="en-US" dirty="0" err="1" smtClean="0"/>
              <a:t>până</a:t>
            </a:r>
            <a:r>
              <a:rPr lang="en-US" dirty="0" smtClean="0"/>
              <a:t> la data </a:t>
            </a:r>
            <a:r>
              <a:rPr lang="en-US" dirty="0" err="1" smtClean="0"/>
              <a:t>încetării</a:t>
            </a:r>
            <a:r>
              <a:rPr lang="en-US" dirty="0" smtClean="0"/>
              <a:t> </a:t>
            </a:r>
            <a:r>
              <a:rPr lang="en-US" dirty="0" err="1" smtClean="0"/>
              <a:t>raporturilor</a:t>
            </a:r>
            <a:r>
              <a:rPr lang="en-US" dirty="0" smtClean="0"/>
              <a:t> de </a:t>
            </a:r>
            <a:r>
              <a:rPr lang="en-US" dirty="0" err="1" smtClean="0"/>
              <a:t>muncă</a:t>
            </a:r>
            <a:r>
              <a:rPr lang="en-US" dirty="0" smtClean="0"/>
              <a:t>.</a:t>
            </a:r>
            <a:r>
              <a:rPr lang="vi-VN" dirty="0"/>
              <a:t> </a:t>
            </a:r>
            <a:endParaRPr lang="ro-RO" dirty="0" smtClean="0"/>
          </a:p>
          <a:p>
            <a:r>
              <a:rPr lang="en-US" sz="2100" dirty="0" smtClean="0">
                <a:solidFill>
                  <a:srgbClr val="FF0000"/>
                </a:solidFill>
              </a:rPr>
              <a:t>(5) </a:t>
            </a:r>
            <a:r>
              <a:rPr lang="vi-VN" sz="2100" dirty="0" smtClean="0">
                <a:solidFill>
                  <a:srgbClr val="FF0000"/>
                </a:solidFill>
              </a:rPr>
              <a:t>Fişa </a:t>
            </a:r>
            <a:r>
              <a:rPr lang="vi-VN" sz="2100" dirty="0">
                <a:solidFill>
                  <a:srgbClr val="FF0000"/>
                </a:solidFill>
              </a:rPr>
              <a:t>de instruire individuală se păstrează în întreprindere/unitate, de la angajare până la data încetării raporturilor de muncă.</a:t>
            </a:r>
            <a:endParaRPr lang="ro-RO" sz="2100" dirty="0">
              <a:solidFill>
                <a:srgbClr val="FF0000"/>
              </a:solidFill>
            </a:endParaRPr>
          </a:p>
        </p:txBody>
      </p:sp>
      <p:sp>
        <p:nvSpPr>
          <p:cNvPr id="5" name="Titlu 1"/>
          <p:cNvSpPr>
            <a:spLocks noGrp="1"/>
          </p:cNvSpPr>
          <p:nvPr>
            <p:ph type="title"/>
          </p:nvPr>
        </p:nvSpPr>
        <p:spPr/>
        <p:txBody>
          <a:bodyPr>
            <a:noAutofit/>
          </a:bodyPr>
          <a:lstStyle/>
          <a:p>
            <a:r>
              <a:rPr lang="en-US" sz="2400" dirty="0" smtClean="0"/>
              <a:t/>
            </a:r>
            <a:br>
              <a:rPr lang="en-US" sz="2400" dirty="0" smtClean="0"/>
            </a:br>
            <a:r>
              <a:rPr lang="vi-VN" sz="2400" dirty="0" smtClean="0"/>
              <a:t>   </a:t>
            </a:r>
            <a:r>
              <a:rPr lang="en-US" sz="2400" b="1" dirty="0" smtClean="0"/>
              <a:t>CAP. V</a:t>
            </a:r>
            <a:r>
              <a:rPr lang="vi-VN" sz="2400" b="1" dirty="0" smtClean="0"/>
              <a:t> INSTRUIREA LUCRĂTORILOR ÎN DOMENIUL SECURITĂŢII ŞI SĂNĂTĂŢII ÎN MUNCĂ</a:t>
            </a:r>
            <a:r>
              <a:rPr lang="en-US" sz="2400" b="1" dirty="0"/>
              <a:t> </a:t>
            </a:r>
            <a:r>
              <a:rPr lang="ro-RO" sz="2400" dirty="0" smtClean="0"/>
              <a:t/>
            </a:r>
            <a:br>
              <a:rPr lang="ro-RO" sz="2400" dirty="0" smtClean="0"/>
            </a:br>
            <a:r>
              <a:rPr lang="en-US" sz="2000" b="1" dirty="0" smtClean="0"/>
              <a:t>SECŢIUNEA 1</a:t>
            </a:r>
            <a:r>
              <a:rPr lang="ro-RO" sz="2000" b="1" dirty="0" smtClean="0"/>
              <a:t> -</a:t>
            </a:r>
            <a:r>
              <a:rPr lang="en-US" sz="2000" b="1" dirty="0" smtClean="0"/>
              <a:t>    DISPOZIŢII GENERALE</a:t>
            </a:r>
            <a:r>
              <a:rPr lang="en-US" sz="2000" dirty="0"/>
              <a:t/>
            </a:r>
            <a:br>
              <a:rPr lang="en-US" sz="2000" dirty="0"/>
            </a:br>
            <a:endParaRPr lang="ro-RO"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sz="2700" b="1" dirty="0" smtClean="0"/>
              <a:t>CAP. V</a:t>
            </a:r>
            <a:r>
              <a:rPr lang="vi-VN" sz="2700" b="1" dirty="0" smtClean="0"/>
              <a:t> INSTRUIREA LUCRĂTORILOR ÎN DOMENIUL SECURITĂŢII ŞI SĂNĂTĂŢII ÎN MUNCĂ</a:t>
            </a:r>
            <a:r>
              <a:rPr lang="en-US" sz="2700" b="1" dirty="0" smtClean="0"/>
              <a:t> </a:t>
            </a:r>
            <a:r>
              <a:rPr lang="ro-RO" sz="2700" dirty="0" smtClean="0"/>
              <a:t/>
            </a:r>
            <a:br>
              <a:rPr lang="ro-RO" sz="2700" dirty="0" smtClean="0"/>
            </a:br>
            <a:r>
              <a:rPr lang="en-US" sz="2200" b="1" dirty="0" smtClean="0"/>
              <a:t>SECŢIUNEA 1</a:t>
            </a:r>
            <a:r>
              <a:rPr lang="ro-RO" sz="2200" b="1" dirty="0" smtClean="0"/>
              <a:t> -</a:t>
            </a:r>
            <a:r>
              <a:rPr lang="en-US" sz="2200" b="1" dirty="0" smtClean="0"/>
              <a:t>    DISPOZIŢII GENERALE</a:t>
            </a:r>
            <a:endParaRPr lang="ro-RO" sz="2200" dirty="0"/>
          </a:p>
        </p:txBody>
      </p:sp>
      <p:sp>
        <p:nvSpPr>
          <p:cNvPr id="3" name="Substituent conținut 2"/>
          <p:cNvSpPr>
            <a:spLocks noGrp="1"/>
          </p:cNvSpPr>
          <p:nvPr>
            <p:ph idx="1"/>
          </p:nvPr>
        </p:nvSpPr>
        <p:spPr>
          <a:xfrm>
            <a:off x="457200" y="1600200"/>
            <a:ext cx="8229600" cy="4853136"/>
          </a:xfrm>
        </p:spPr>
        <p:txBody>
          <a:bodyPr>
            <a:noAutofit/>
          </a:bodyPr>
          <a:lstStyle/>
          <a:p>
            <a:pPr>
              <a:buNone/>
            </a:pPr>
            <a:r>
              <a:rPr lang="en-US" sz="1800" dirty="0"/>
              <a:t>La </a:t>
            </a:r>
            <a:r>
              <a:rPr lang="en-US" sz="1800" dirty="0" err="1" smtClean="0"/>
              <a:t>articolul</a:t>
            </a:r>
            <a:r>
              <a:rPr lang="en-US" sz="1800" dirty="0" smtClean="0"/>
              <a:t> </a:t>
            </a:r>
            <a:r>
              <a:rPr lang="en-US" sz="1800" dirty="0"/>
              <a:t>81, </a:t>
            </a:r>
            <a:r>
              <a:rPr lang="en-US" sz="1800" dirty="0" err="1"/>
              <a:t>după</a:t>
            </a:r>
            <a:r>
              <a:rPr lang="en-US" sz="1800" dirty="0"/>
              <a:t> </a:t>
            </a:r>
            <a:r>
              <a:rPr lang="en-US" sz="1800" dirty="0" err="1"/>
              <a:t>alineatul</a:t>
            </a:r>
            <a:r>
              <a:rPr lang="en-US" sz="1800" dirty="0"/>
              <a:t> (3) se </a:t>
            </a:r>
            <a:r>
              <a:rPr lang="en-US" sz="1800" dirty="0" err="1"/>
              <a:t>introduc</a:t>
            </a:r>
            <a:r>
              <a:rPr lang="en-US" sz="1800" dirty="0"/>
              <a:t> </a:t>
            </a:r>
            <a:r>
              <a:rPr lang="en-US" sz="1800" dirty="0" err="1"/>
              <a:t>trei</a:t>
            </a:r>
            <a:r>
              <a:rPr lang="en-US" sz="1800" dirty="0"/>
              <a:t> </a:t>
            </a:r>
            <a:r>
              <a:rPr lang="en-US" sz="1800" dirty="0" err="1"/>
              <a:t>noi</a:t>
            </a:r>
            <a:r>
              <a:rPr lang="en-US" sz="1800" dirty="0"/>
              <a:t> </a:t>
            </a:r>
            <a:r>
              <a:rPr lang="en-US" sz="1800" dirty="0" err="1"/>
              <a:t>alineate</a:t>
            </a:r>
            <a:r>
              <a:rPr lang="en-US" sz="1800" dirty="0"/>
              <a:t>, </a:t>
            </a:r>
            <a:r>
              <a:rPr lang="en-US" sz="1800" dirty="0" err="1"/>
              <a:t>alineatele</a:t>
            </a:r>
            <a:r>
              <a:rPr lang="en-US" sz="1800" dirty="0"/>
              <a:t> (3^1)-(3^3</a:t>
            </a:r>
            <a:r>
              <a:rPr lang="en-US" sz="1800" dirty="0" smtClean="0"/>
              <a:t>)</a:t>
            </a:r>
            <a:endParaRPr lang="ro-RO" sz="1800" dirty="0"/>
          </a:p>
          <a:p>
            <a:r>
              <a:rPr lang="en-US" sz="2000" dirty="0" smtClean="0"/>
              <a:t>(</a:t>
            </a:r>
            <a:r>
              <a:rPr lang="en-US" sz="2000" dirty="0"/>
              <a:t>3^1) </a:t>
            </a:r>
            <a:r>
              <a:rPr lang="en-US" sz="2000" u="sng" dirty="0" err="1"/>
              <a:t>În</a:t>
            </a:r>
            <a:r>
              <a:rPr lang="en-US" sz="2000" u="sng" dirty="0"/>
              <a:t> </a:t>
            </a:r>
            <a:r>
              <a:rPr lang="en-US" sz="2000" u="sng" dirty="0" err="1"/>
              <a:t>funcţie</a:t>
            </a:r>
            <a:r>
              <a:rPr lang="en-US" sz="2000" u="sng" dirty="0"/>
              <a:t> de </a:t>
            </a:r>
            <a:r>
              <a:rPr lang="en-US" sz="2000" u="sng" dirty="0" err="1"/>
              <a:t>modalitatea</a:t>
            </a:r>
            <a:r>
              <a:rPr lang="en-US" sz="2000" u="sng" dirty="0"/>
              <a:t> </a:t>
            </a:r>
            <a:r>
              <a:rPr lang="en-US" sz="2000" u="sng" dirty="0" err="1"/>
              <a:t>stabilită</a:t>
            </a:r>
            <a:r>
              <a:rPr lang="en-US" sz="2000" u="sng" dirty="0"/>
              <a:t> de </a:t>
            </a:r>
            <a:r>
              <a:rPr lang="en-US" sz="2000" u="sng" dirty="0" err="1"/>
              <a:t>angajator</a:t>
            </a:r>
            <a:r>
              <a:rPr lang="en-US" sz="2000" u="sng" dirty="0"/>
              <a:t> </a:t>
            </a:r>
            <a:r>
              <a:rPr lang="en-US" sz="2000" u="sng" dirty="0" err="1"/>
              <a:t>prin</a:t>
            </a:r>
            <a:r>
              <a:rPr lang="en-US" sz="2000" u="sng" dirty="0"/>
              <a:t> </a:t>
            </a:r>
            <a:r>
              <a:rPr lang="en-US" sz="2000" u="sng" dirty="0" err="1"/>
              <a:t>regulamentul</a:t>
            </a:r>
            <a:r>
              <a:rPr lang="en-US" sz="2000" u="sng" dirty="0"/>
              <a:t> intern</a:t>
            </a:r>
            <a:r>
              <a:rPr lang="en-US" sz="2000" dirty="0"/>
              <a:t>, </a:t>
            </a:r>
            <a:r>
              <a:rPr lang="en-US" sz="2000" dirty="0" err="1"/>
              <a:t>fişa</a:t>
            </a:r>
            <a:r>
              <a:rPr lang="en-US" sz="2000" dirty="0"/>
              <a:t> de </a:t>
            </a:r>
            <a:r>
              <a:rPr lang="en-US" sz="2000" dirty="0" err="1"/>
              <a:t>instruire</a:t>
            </a:r>
            <a:r>
              <a:rPr lang="en-US" sz="2000" dirty="0"/>
              <a:t> </a:t>
            </a:r>
            <a:r>
              <a:rPr lang="en-US" sz="2000" dirty="0" err="1"/>
              <a:t>individuală</a:t>
            </a:r>
            <a:r>
              <a:rPr lang="en-US" sz="2000" dirty="0"/>
              <a:t> se </a:t>
            </a:r>
            <a:r>
              <a:rPr lang="en-US" sz="2000" dirty="0" err="1"/>
              <a:t>semnează</a:t>
            </a:r>
            <a:r>
              <a:rPr lang="en-US" sz="2000" dirty="0"/>
              <a:t> </a:t>
            </a:r>
            <a:r>
              <a:rPr lang="en-US" sz="2000" dirty="0" err="1"/>
              <a:t>olograf</a:t>
            </a:r>
            <a:r>
              <a:rPr lang="en-US" sz="2000" dirty="0"/>
              <a:t> </a:t>
            </a:r>
            <a:r>
              <a:rPr lang="en-US" sz="2000" dirty="0" err="1"/>
              <a:t>sau</a:t>
            </a:r>
            <a:r>
              <a:rPr lang="en-US" sz="2000" dirty="0"/>
              <a:t> cu </a:t>
            </a:r>
            <a:r>
              <a:rPr lang="en-US" sz="2000" dirty="0" err="1"/>
              <a:t>semnătură</a:t>
            </a:r>
            <a:r>
              <a:rPr lang="en-US" sz="2000" dirty="0"/>
              <a:t> </a:t>
            </a:r>
            <a:r>
              <a:rPr lang="en-US" sz="2000" dirty="0" err="1"/>
              <a:t>electronică</a:t>
            </a:r>
            <a:r>
              <a:rPr lang="en-US" sz="2000" dirty="0"/>
              <a:t>, </a:t>
            </a:r>
            <a:r>
              <a:rPr lang="en-US" sz="2000" dirty="0" err="1"/>
              <a:t>semnătură</a:t>
            </a:r>
            <a:r>
              <a:rPr lang="en-US" sz="2000" dirty="0"/>
              <a:t> </a:t>
            </a:r>
            <a:r>
              <a:rPr lang="en-US" sz="2000" dirty="0" err="1"/>
              <a:t>electronică</a:t>
            </a:r>
            <a:r>
              <a:rPr lang="en-US" sz="2000" dirty="0"/>
              <a:t> </a:t>
            </a:r>
            <a:r>
              <a:rPr lang="en-US" sz="2000" dirty="0" err="1"/>
              <a:t>avansată</a:t>
            </a:r>
            <a:r>
              <a:rPr lang="en-US" sz="2000" dirty="0"/>
              <a:t> </a:t>
            </a:r>
            <a:r>
              <a:rPr lang="en-US" sz="2000" dirty="0" err="1"/>
              <a:t>sau</a:t>
            </a:r>
            <a:r>
              <a:rPr lang="en-US" sz="2000" dirty="0"/>
              <a:t> </a:t>
            </a:r>
            <a:r>
              <a:rPr lang="en-US" sz="2000" dirty="0" err="1"/>
              <a:t>semnătură</a:t>
            </a:r>
            <a:r>
              <a:rPr lang="en-US" sz="2000" dirty="0"/>
              <a:t> </a:t>
            </a:r>
            <a:r>
              <a:rPr lang="en-US" sz="2000" dirty="0" err="1"/>
              <a:t>electronică</a:t>
            </a:r>
            <a:r>
              <a:rPr lang="en-US" sz="2000" dirty="0"/>
              <a:t> </a:t>
            </a:r>
            <a:r>
              <a:rPr lang="en-US" sz="2000" dirty="0" err="1"/>
              <a:t>calificată</a:t>
            </a:r>
            <a:r>
              <a:rPr lang="en-US" sz="2000" dirty="0"/>
              <a:t>.</a:t>
            </a:r>
            <a:endParaRPr lang="ro-RO" sz="2000" dirty="0"/>
          </a:p>
          <a:p>
            <a:r>
              <a:rPr lang="en-US" sz="2000" dirty="0"/>
              <a:t>(3^2) </a:t>
            </a:r>
            <a:r>
              <a:rPr lang="en-US" sz="2000" dirty="0" err="1"/>
              <a:t>În</a:t>
            </a:r>
            <a:r>
              <a:rPr lang="en-US" sz="2000" dirty="0"/>
              <a:t> </a:t>
            </a:r>
            <a:r>
              <a:rPr lang="en-US" sz="2000" dirty="0" err="1"/>
              <a:t>conformitate</a:t>
            </a:r>
            <a:r>
              <a:rPr lang="en-US" sz="2000" dirty="0"/>
              <a:t> cu </a:t>
            </a:r>
            <a:r>
              <a:rPr lang="en-US" sz="2000" dirty="0" err="1"/>
              <a:t>prevederile</a:t>
            </a:r>
            <a:r>
              <a:rPr lang="en-US" sz="2000" dirty="0"/>
              <a:t> </a:t>
            </a:r>
            <a:r>
              <a:rPr lang="ro-RO" sz="2000" dirty="0" smtClean="0"/>
              <a:t> </a:t>
            </a:r>
            <a:r>
              <a:rPr lang="en-US" sz="2000" u="sng" dirty="0" smtClean="0"/>
              <a:t>art</a:t>
            </a:r>
            <a:r>
              <a:rPr lang="en-US" sz="2000" u="sng" dirty="0"/>
              <a:t>. 17 </a:t>
            </a:r>
            <a:r>
              <a:rPr lang="en-US" sz="2000" u="sng" dirty="0" err="1"/>
              <a:t>alin</a:t>
            </a:r>
            <a:r>
              <a:rPr lang="en-US" sz="2000" u="sng" dirty="0"/>
              <a:t>. (3) lit. o)</a:t>
            </a:r>
            <a:r>
              <a:rPr lang="en-US" sz="2000" dirty="0"/>
              <a:t> </a:t>
            </a:r>
            <a:r>
              <a:rPr lang="en-US" sz="2000" dirty="0" err="1"/>
              <a:t>şi</a:t>
            </a:r>
            <a:r>
              <a:rPr lang="en-US" sz="2000" dirty="0"/>
              <a:t> </a:t>
            </a:r>
            <a:r>
              <a:rPr lang="en-US" sz="2000" u="sng" dirty="0" err="1" smtClean="0"/>
              <a:t>alin</a:t>
            </a:r>
            <a:r>
              <a:rPr lang="en-US" sz="2000" u="sng" dirty="0"/>
              <a:t>. (4) din </a:t>
            </a:r>
            <a:r>
              <a:rPr lang="en-US" sz="2000" u="sng" dirty="0" err="1"/>
              <a:t>Legea</a:t>
            </a:r>
            <a:r>
              <a:rPr lang="en-US" sz="2000" u="sng" dirty="0"/>
              <a:t> nr. 53/2003- </a:t>
            </a:r>
            <a:r>
              <a:rPr lang="en-US" sz="2000" u="sng" dirty="0" err="1"/>
              <a:t>Codul</a:t>
            </a:r>
            <a:r>
              <a:rPr lang="en-US" sz="2000" u="sng" dirty="0"/>
              <a:t> </a:t>
            </a:r>
            <a:r>
              <a:rPr lang="en-US" sz="2000" u="sng" dirty="0" err="1"/>
              <a:t>muncii</a:t>
            </a:r>
            <a:r>
              <a:rPr lang="en-US" sz="2000" u="sng" dirty="0"/>
              <a:t>, </a:t>
            </a:r>
            <a:r>
              <a:rPr lang="en-US" sz="2000" u="sng" dirty="0" err="1"/>
              <a:t>republicată</a:t>
            </a:r>
            <a:r>
              <a:rPr lang="en-US" sz="2000" dirty="0"/>
              <a:t>, cu </a:t>
            </a:r>
            <a:r>
              <a:rPr lang="en-US" sz="2000" dirty="0" err="1"/>
              <a:t>modificările</a:t>
            </a:r>
            <a:r>
              <a:rPr lang="en-US" sz="2000" dirty="0"/>
              <a:t> </a:t>
            </a:r>
            <a:r>
              <a:rPr lang="en-US" sz="2000" dirty="0" err="1"/>
              <a:t>şi</a:t>
            </a:r>
            <a:r>
              <a:rPr lang="en-US" sz="2000" dirty="0"/>
              <a:t> </a:t>
            </a:r>
            <a:r>
              <a:rPr lang="en-US" sz="2000" dirty="0" err="1"/>
              <a:t>completările</a:t>
            </a:r>
            <a:r>
              <a:rPr lang="en-US" sz="2000" dirty="0"/>
              <a:t> </a:t>
            </a:r>
            <a:r>
              <a:rPr lang="en-US" sz="2000" dirty="0" err="1"/>
              <a:t>ulterioare</a:t>
            </a:r>
            <a:r>
              <a:rPr lang="en-US" sz="2000" dirty="0"/>
              <a:t>, </a:t>
            </a:r>
            <a:r>
              <a:rPr lang="en-US" sz="2000" u="sng" dirty="0" err="1"/>
              <a:t>procedurile</a:t>
            </a:r>
            <a:r>
              <a:rPr lang="en-US" sz="2000" u="sng" dirty="0"/>
              <a:t> </a:t>
            </a:r>
            <a:r>
              <a:rPr lang="en-US" sz="2000" u="sng" dirty="0" err="1"/>
              <a:t>privind</a:t>
            </a:r>
            <a:r>
              <a:rPr lang="en-US" sz="2000" u="sng" dirty="0"/>
              <a:t> </a:t>
            </a:r>
            <a:r>
              <a:rPr lang="en-US" sz="2000" u="sng" dirty="0" err="1"/>
              <a:t>utilizarea</a:t>
            </a:r>
            <a:r>
              <a:rPr lang="en-US" sz="2000" u="sng" dirty="0"/>
              <a:t> </a:t>
            </a:r>
            <a:r>
              <a:rPr lang="en-US" sz="2000" u="sng" dirty="0" err="1"/>
              <a:t>semnăturii</a:t>
            </a:r>
            <a:r>
              <a:rPr lang="en-US" sz="2000" u="sng" dirty="0"/>
              <a:t> </a:t>
            </a:r>
            <a:r>
              <a:rPr lang="en-US" sz="2000" u="sng" dirty="0" err="1"/>
              <a:t>electronice</a:t>
            </a:r>
            <a:r>
              <a:rPr lang="en-US" sz="2000" u="sng" dirty="0"/>
              <a:t>, </a:t>
            </a:r>
            <a:r>
              <a:rPr lang="en-US" sz="2000" u="sng" dirty="0" err="1"/>
              <a:t>semnăturii</a:t>
            </a:r>
            <a:r>
              <a:rPr lang="en-US" sz="2000" u="sng" dirty="0"/>
              <a:t> </a:t>
            </a:r>
            <a:r>
              <a:rPr lang="en-US" sz="2000" u="sng" dirty="0" err="1"/>
              <a:t>electronice</a:t>
            </a:r>
            <a:r>
              <a:rPr lang="en-US" sz="2000" u="sng" dirty="0"/>
              <a:t> </a:t>
            </a:r>
            <a:r>
              <a:rPr lang="en-US" sz="2000" u="sng" dirty="0" err="1"/>
              <a:t>avansate</a:t>
            </a:r>
            <a:r>
              <a:rPr lang="en-US" sz="2000" u="sng" dirty="0"/>
              <a:t> </a:t>
            </a:r>
            <a:r>
              <a:rPr lang="en-US" sz="2000" u="sng" dirty="0" err="1"/>
              <a:t>sau</a:t>
            </a:r>
            <a:r>
              <a:rPr lang="en-US" sz="2000" u="sng" dirty="0"/>
              <a:t> </a:t>
            </a:r>
            <a:r>
              <a:rPr lang="en-US" sz="2000" u="sng" dirty="0" err="1"/>
              <a:t>semnăturii</a:t>
            </a:r>
            <a:r>
              <a:rPr lang="en-US" sz="2000" u="sng" dirty="0"/>
              <a:t> </a:t>
            </a:r>
            <a:r>
              <a:rPr lang="en-US" sz="2000" u="sng" dirty="0" err="1"/>
              <a:t>electronice</a:t>
            </a:r>
            <a:r>
              <a:rPr lang="en-US" sz="2000" u="sng" dirty="0"/>
              <a:t> </a:t>
            </a:r>
            <a:r>
              <a:rPr lang="en-US" sz="2000" u="sng" dirty="0" err="1"/>
              <a:t>calificate</a:t>
            </a:r>
            <a:r>
              <a:rPr lang="en-US" sz="2000" u="sng" dirty="0"/>
              <a:t> </a:t>
            </a:r>
            <a:r>
              <a:rPr lang="en-US" sz="2000" u="sng" dirty="0" err="1"/>
              <a:t>pentru</a:t>
            </a:r>
            <a:r>
              <a:rPr lang="en-US" sz="2000" u="sng" dirty="0"/>
              <a:t> </a:t>
            </a:r>
            <a:r>
              <a:rPr lang="en-US" sz="2000" u="sng" dirty="0" err="1"/>
              <a:t>semnarea</a:t>
            </a:r>
            <a:r>
              <a:rPr lang="en-US" sz="2000" u="sng" dirty="0"/>
              <a:t> </a:t>
            </a:r>
            <a:r>
              <a:rPr lang="en-US" sz="2000" u="sng" dirty="0" err="1"/>
              <a:t>fişei</a:t>
            </a:r>
            <a:r>
              <a:rPr lang="en-US" sz="2000" u="sng" dirty="0"/>
              <a:t> de </a:t>
            </a:r>
            <a:r>
              <a:rPr lang="en-US" sz="2000" u="sng" dirty="0" err="1"/>
              <a:t>instruire</a:t>
            </a:r>
            <a:r>
              <a:rPr lang="en-US" sz="2000" u="sng" dirty="0"/>
              <a:t> </a:t>
            </a:r>
            <a:r>
              <a:rPr lang="en-US" sz="2000" u="sng" dirty="0" err="1"/>
              <a:t>individuală</a:t>
            </a:r>
            <a:r>
              <a:rPr lang="en-US" sz="2000" u="sng" dirty="0"/>
              <a:t> se </a:t>
            </a:r>
            <a:r>
              <a:rPr lang="en-US" sz="2000" u="sng" dirty="0" err="1"/>
              <a:t>regăsesc</a:t>
            </a:r>
            <a:r>
              <a:rPr lang="en-US" sz="2000" u="sng" dirty="0"/>
              <a:t> </a:t>
            </a:r>
            <a:r>
              <a:rPr lang="en-US" sz="2000" u="sng" dirty="0" err="1"/>
              <a:t>în</a:t>
            </a:r>
            <a:r>
              <a:rPr lang="en-US" sz="2000" u="sng" dirty="0"/>
              <a:t> </a:t>
            </a:r>
            <a:r>
              <a:rPr lang="en-US" sz="2000" u="sng" dirty="0" err="1"/>
              <a:t>contractul</a:t>
            </a:r>
            <a:r>
              <a:rPr lang="en-US" sz="2000" u="sng" dirty="0"/>
              <a:t> individual de </a:t>
            </a:r>
            <a:r>
              <a:rPr lang="en-US" sz="2000" u="sng" dirty="0" err="1"/>
              <a:t>muncă</a:t>
            </a:r>
            <a:r>
              <a:rPr lang="en-US" sz="2000" u="sng" dirty="0"/>
              <a:t>.</a:t>
            </a:r>
            <a:endParaRPr lang="ro-RO" sz="2000" u="sng" dirty="0"/>
          </a:p>
          <a:p>
            <a:r>
              <a:rPr lang="en-US" sz="2000" dirty="0"/>
              <a:t>(3^3) </a:t>
            </a:r>
            <a:r>
              <a:rPr lang="en-US" sz="2000" dirty="0" err="1"/>
              <a:t>Angajatorul</a:t>
            </a:r>
            <a:r>
              <a:rPr lang="en-US" sz="2000" dirty="0"/>
              <a:t> are </a:t>
            </a:r>
            <a:r>
              <a:rPr lang="en-US" sz="2000" dirty="0" err="1"/>
              <a:t>obligaţia</a:t>
            </a:r>
            <a:r>
              <a:rPr lang="en-US" sz="2000" dirty="0"/>
              <a:t> de a </a:t>
            </a:r>
            <a:r>
              <a:rPr lang="en-US" sz="2000" dirty="0" err="1"/>
              <a:t>asigura</a:t>
            </a:r>
            <a:r>
              <a:rPr lang="en-US" sz="2000" dirty="0"/>
              <a:t> </a:t>
            </a:r>
            <a:r>
              <a:rPr lang="en-US" sz="2000" dirty="0" err="1"/>
              <a:t>trasabilitatea</a:t>
            </a:r>
            <a:r>
              <a:rPr lang="en-US" sz="2000" dirty="0"/>
              <a:t> </a:t>
            </a:r>
            <a:r>
              <a:rPr lang="en-US" sz="2000" dirty="0" err="1"/>
              <a:t>şi</a:t>
            </a:r>
            <a:r>
              <a:rPr lang="en-US" sz="2000" dirty="0"/>
              <a:t> </a:t>
            </a:r>
            <a:r>
              <a:rPr lang="en-US" sz="2000" dirty="0" err="1"/>
              <a:t>integritatea</a:t>
            </a:r>
            <a:r>
              <a:rPr lang="en-US" sz="2000" dirty="0"/>
              <a:t> </a:t>
            </a:r>
            <a:r>
              <a:rPr lang="en-US" sz="2000" dirty="0" err="1"/>
              <a:t>materialelor</a:t>
            </a:r>
            <a:r>
              <a:rPr lang="en-US" sz="2000" dirty="0"/>
              <a:t> </a:t>
            </a:r>
            <a:r>
              <a:rPr lang="en-US" sz="2000" dirty="0" err="1"/>
              <a:t>utilizate</a:t>
            </a:r>
            <a:r>
              <a:rPr lang="en-US" sz="2000" dirty="0"/>
              <a:t> </a:t>
            </a:r>
            <a:r>
              <a:rPr lang="en-US" sz="2000" dirty="0" err="1"/>
              <a:t>în</a:t>
            </a:r>
            <a:r>
              <a:rPr lang="en-US" sz="2000" dirty="0"/>
              <a:t> </a:t>
            </a:r>
            <a:r>
              <a:rPr lang="en-US" sz="2000" dirty="0" err="1"/>
              <a:t>cadrul</a:t>
            </a:r>
            <a:r>
              <a:rPr lang="en-US" sz="2000" dirty="0"/>
              <a:t> </a:t>
            </a:r>
            <a:r>
              <a:rPr lang="en-US" sz="2000" dirty="0" err="1"/>
              <a:t>fiecărei</a:t>
            </a:r>
            <a:r>
              <a:rPr lang="en-US" sz="2000" dirty="0"/>
              <a:t> </a:t>
            </a:r>
            <a:r>
              <a:rPr lang="en-US" sz="2000" dirty="0" err="1"/>
              <a:t>instruiri</a:t>
            </a:r>
            <a:r>
              <a:rPr lang="en-US" sz="2000" dirty="0"/>
              <a:t> </a:t>
            </a:r>
            <a:r>
              <a:rPr lang="en-US" sz="2000" dirty="0" err="1"/>
              <a:t>în</a:t>
            </a:r>
            <a:r>
              <a:rPr lang="en-US" sz="2000" dirty="0"/>
              <a:t> format electronic a </a:t>
            </a:r>
            <a:r>
              <a:rPr lang="en-US" sz="2000" dirty="0" err="1" smtClean="0"/>
              <a:t>lucrătorului</a:t>
            </a:r>
            <a:r>
              <a:rPr lang="ro-RO" sz="2000" dirty="0"/>
              <a:t>.</a:t>
            </a:r>
          </a:p>
          <a:p>
            <a:pPr>
              <a:buNone/>
            </a:pPr>
            <a:r>
              <a:rPr lang="ro-RO" sz="2000" dirty="0" smtClean="0"/>
              <a:t>     </a:t>
            </a:r>
            <a:r>
              <a:rPr lang="en-US" sz="2000" dirty="0" smtClean="0"/>
              <a:t> </a:t>
            </a:r>
            <a:endParaRPr lang="ro-RO"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a:buNone/>
            </a:pPr>
            <a:r>
              <a:rPr lang="ro-RO" dirty="0" smtClean="0"/>
              <a:t>   </a:t>
            </a:r>
            <a:r>
              <a:rPr lang="en-US" sz="2200" u="sng" dirty="0" err="1" smtClean="0"/>
              <a:t>După</a:t>
            </a:r>
            <a:r>
              <a:rPr lang="en-US" sz="2200" u="sng" dirty="0" smtClean="0"/>
              <a:t> </a:t>
            </a:r>
            <a:r>
              <a:rPr lang="en-US" sz="2200" u="sng" dirty="0" err="1" smtClean="0"/>
              <a:t>articolul</a:t>
            </a:r>
            <a:r>
              <a:rPr lang="en-US" sz="2200" u="sng" dirty="0" smtClean="0"/>
              <a:t> 81</a:t>
            </a:r>
            <a:r>
              <a:rPr lang="en-US" sz="2200" dirty="0" smtClean="0"/>
              <a:t> se introduce un </a:t>
            </a:r>
            <a:r>
              <a:rPr lang="en-US" sz="2200" dirty="0" err="1" smtClean="0"/>
              <a:t>nou</a:t>
            </a:r>
            <a:r>
              <a:rPr lang="en-US" sz="2200" dirty="0" smtClean="0"/>
              <a:t> </a:t>
            </a:r>
            <a:r>
              <a:rPr lang="en-US" sz="2200" dirty="0" err="1" smtClean="0"/>
              <a:t>articol</a:t>
            </a:r>
            <a:r>
              <a:rPr lang="en-US" sz="2200" dirty="0" smtClean="0"/>
              <a:t>, </a:t>
            </a:r>
            <a:r>
              <a:rPr lang="en-US" sz="2200" dirty="0" err="1" smtClean="0"/>
              <a:t>articolul</a:t>
            </a:r>
            <a:r>
              <a:rPr lang="en-US" sz="2200" dirty="0" smtClean="0"/>
              <a:t> 81^1</a:t>
            </a:r>
            <a:endParaRPr lang="ro-RO" sz="2200" dirty="0" smtClean="0"/>
          </a:p>
          <a:p>
            <a:r>
              <a:rPr lang="en-US" sz="2400" dirty="0" err="1" smtClean="0"/>
              <a:t>În</a:t>
            </a:r>
            <a:r>
              <a:rPr lang="en-US" sz="2400" dirty="0" smtClean="0"/>
              <a:t> </a:t>
            </a:r>
            <a:r>
              <a:rPr lang="en-US" sz="2400" dirty="0" err="1" smtClean="0"/>
              <a:t>cazul</a:t>
            </a:r>
            <a:r>
              <a:rPr lang="en-US" sz="2400" dirty="0" smtClean="0"/>
              <a:t> </a:t>
            </a:r>
            <a:r>
              <a:rPr lang="en-US" sz="2400" dirty="0" err="1" smtClean="0"/>
              <a:t>în</a:t>
            </a:r>
            <a:r>
              <a:rPr lang="en-US" sz="2400" dirty="0" smtClean="0"/>
              <a:t> care </a:t>
            </a:r>
            <a:r>
              <a:rPr lang="en-US" sz="2400" dirty="0" err="1" smtClean="0"/>
              <a:t>instruirea</a:t>
            </a:r>
            <a:r>
              <a:rPr lang="en-US" sz="2400" dirty="0" smtClean="0"/>
              <a:t> </a:t>
            </a:r>
            <a:r>
              <a:rPr lang="en-US" sz="2400" dirty="0" err="1" smtClean="0"/>
              <a:t>lucrătorilor</a:t>
            </a:r>
            <a:r>
              <a:rPr lang="en-US" sz="2400" dirty="0" smtClean="0"/>
              <a:t> </a:t>
            </a:r>
            <a:r>
              <a:rPr lang="en-US" sz="2400" dirty="0" err="1" smtClean="0"/>
              <a:t>în</a:t>
            </a:r>
            <a:r>
              <a:rPr lang="en-US" sz="2400" dirty="0" smtClean="0"/>
              <a:t> </a:t>
            </a:r>
            <a:r>
              <a:rPr lang="en-US" sz="2400" dirty="0" err="1" smtClean="0"/>
              <a:t>domeniul</a:t>
            </a:r>
            <a:r>
              <a:rPr lang="en-US" sz="2400" dirty="0" smtClean="0"/>
              <a:t> </a:t>
            </a:r>
            <a:r>
              <a:rPr lang="en-US" sz="2400" dirty="0" err="1" smtClean="0"/>
              <a:t>securităţii</a:t>
            </a:r>
            <a:r>
              <a:rPr lang="en-US" sz="2400" dirty="0" smtClean="0"/>
              <a:t> </a:t>
            </a:r>
            <a:r>
              <a:rPr lang="en-US" sz="2400" dirty="0" err="1" smtClean="0"/>
              <a:t>şi</a:t>
            </a:r>
            <a:r>
              <a:rPr lang="en-US" sz="2400" dirty="0" smtClean="0"/>
              <a:t> </a:t>
            </a:r>
            <a:r>
              <a:rPr lang="en-US" sz="2400" dirty="0" err="1" smtClean="0"/>
              <a:t>sănătăţii</a:t>
            </a:r>
            <a:r>
              <a:rPr lang="en-US" sz="2400" dirty="0" smtClean="0"/>
              <a:t> </a:t>
            </a:r>
            <a:r>
              <a:rPr lang="en-US" sz="2400" dirty="0" err="1" smtClean="0"/>
              <a:t>în</a:t>
            </a:r>
            <a:r>
              <a:rPr lang="en-US" sz="2400" dirty="0" smtClean="0"/>
              <a:t> </a:t>
            </a:r>
            <a:r>
              <a:rPr lang="en-US" sz="2400" dirty="0" err="1" smtClean="0"/>
              <a:t>muncă</a:t>
            </a:r>
            <a:r>
              <a:rPr lang="en-US" sz="2400" dirty="0" smtClean="0"/>
              <a:t> se </a:t>
            </a:r>
            <a:r>
              <a:rPr lang="en-US" sz="2400" dirty="0" err="1" smtClean="0"/>
              <a:t>realizează</a:t>
            </a:r>
            <a:r>
              <a:rPr lang="en-US" sz="2400" dirty="0" smtClean="0"/>
              <a:t> </a:t>
            </a:r>
            <a:r>
              <a:rPr lang="en-US" sz="2400" dirty="0" err="1" smtClean="0"/>
              <a:t>în</a:t>
            </a:r>
            <a:r>
              <a:rPr lang="en-US" sz="2400" dirty="0" smtClean="0"/>
              <a:t> format electronic, </a:t>
            </a:r>
            <a:r>
              <a:rPr lang="en-US" sz="2400" dirty="0" err="1" smtClean="0"/>
              <a:t>fişa</a:t>
            </a:r>
            <a:r>
              <a:rPr lang="en-US" sz="2400" dirty="0" smtClean="0"/>
              <a:t> de </a:t>
            </a:r>
            <a:r>
              <a:rPr lang="en-US" sz="2400" dirty="0" err="1" smtClean="0"/>
              <a:t>instruire</a:t>
            </a:r>
            <a:r>
              <a:rPr lang="en-US" sz="2400" dirty="0" smtClean="0"/>
              <a:t> </a:t>
            </a:r>
            <a:r>
              <a:rPr lang="en-US" sz="2400" dirty="0" err="1" smtClean="0"/>
              <a:t>trebuie</a:t>
            </a:r>
            <a:r>
              <a:rPr lang="en-US" sz="2400" dirty="0" smtClean="0"/>
              <a:t> </a:t>
            </a:r>
            <a:r>
              <a:rPr lang="en-US" sz="2400" dirty="0" err="1" smtClean="0"/>
              <a:t>să</a:t>
            </a:r>
            <a:r>
              <a:rPr lang="en-US" sz="2400" dirty="0" smtClean="0"/>
              <a:t> fie </a:t>
            </a:r>
            <a:r>
              <a:rPr lang="en-US" sz="2400" dirty="0" err="1" smtClean="0"/>
              <a:t>semnată</a:t>
            </a:r>
            <a:r>
              <a:rPr lang="en-US" sz="2400" dirty="0" smtClean="0"/>
              <a:t> de </a:t>
            </a:r>
            <a:r>
              <a:rPr lang="en-US" sz="2400" dirty="0" err="1" smtClean="0"/>
              <a:t>către</a:t>
            </a:r>
            <a:r>
              <a:rPr lang="en-US" sz="2400" dirty="0" smtClean="0"/>
              <a:t> </a:t>
            </a:r>
            <a:r>
              <a:rPr lang="en-US" sz="2400" dirty="0" err="1" smtClean="0"/>
              <a:t>toate</a:t>
            </a:r>
            <a:r>
              <a:rPr lang="en-US" sz="2400" dirty="0" smtClean="0"/>
              <a:t> </a:t>
            </a:r>
            <a:r>
              <a:rPr lang="en-US" sz="2400" dirty="0" err="1" smtClean="0"/>
              <a:t>persoanele</a:t>
            </a:r>
            <a:r>
              <a:rPr lang="en-US" sz="2400" dirty="0" smtClean="0"/>
              <a:t> implicate </a:t>
            </a:r>
            <a:r>
              <a:rPr lang="en-US" sz="2400" dirty="0" err="1" smtClean="0"/>
              <a:t>în</a:t>
            </a:r>
            <a:r>
              <a:rPr lang="en-US" sz="2400" dirty="0" smtClean="0"/>
              <a:t> </a:t>
            </a:r>
            <a:r>
              <a:rPr lang="en-US" sz="2400" dirty="0" err="1" smtClean="0"/>
              <a:t>procesul</a:t>
            </a:r>
            <a:r>
              <a:rPr lang="en-US" sz="2400" dirty="0" smtClean="0"/>
              <a:t> de </a:t>
            </a:r>
            <a:r>
              <a:rPr lang="en-US" sz="2400" dirty="0" err="1" smtClean="0"/>
              <a:t>instruire</a:t>
            </a:r>
            <a:r>
              <a:rPr lang="en-US" sz="2400" dirty="0" smtClean="0"/>
              <a:t>, cu </a:t>
            </a:r>
            <a:r>
              <a:rPr lang="en-US" sz="2400" dirty="0" err="1" smtClean="0"/>
              <a:t>semnătură</a:t>
            </a:r>
            <a:r>
              <a:rPr lang="en-US" sz="2400" dirty="0" smtClean="0"/>
              <a:t> </a:t>
            </a:r>
            <a:r>
              <a:rPr lang="en-US" sz="2400" dirty="0" err="1" smtClean="0"/>
              <a:t>electronică</a:t>
            </a:r>
            <a:r>
              <a:rPr lang="en-US" sz="2400" dirty="0" smtClean="0"/>
              <a:t>, </a:t>
            </a:r>
            <a:r>
              <a:rPr lang="en-US" sz="2400" dirty="0" err="1" smtClean="0"/>
              <a:t>semnătură</a:t>
            </a:r>
            <a:r>
              <a:rPr lang="en-US" sz="2400" dirty="0" smtClean="0"/>
              <a:t> </a:t>
            </a:r>
            <a:r>
              <a:rPr lang="en-US" sz="2400" dirty="0" err="1" smtClean="0"/>
              <a:t>electronică</a:t>
            </a:r>
            <a:r>
              <a:rPr lang="en-US" sz="2400" dirty="0" smtClean="0"/>
              <a:t> </a:t>
            </a:r>
            <a:r>
              <a:rPr lang="en-US" sz="2400" dirty="0" err="1" smtClean="0"/>
              <a:t>avansată</a:t>
            </a:r>
            <a:r>
              <a:rPr lang="en-US" sz="2400" dirty="0" smtClean="0"/>
              <a:t> </a:t>
            </a:r>
            <a:r>
              <a:rPr lang="en-US" sz="2400" dirty="0" err="1" smtClean="0"/>
              <a:t>sau</a:t>
            </a:r>
            <a:r>
              <a:rPr lang="en-US" sz="2400" dirty="0" smtClean="0"/>
              <a:t> </a:t>
            </a:r>
            <a:r>
              <a:rPr lang="en-US" sz="2400" dirty="0" err="1" smtClean="0"/>
              <a:t>semnătură</a:t>
            </a:r>
            <a:r>
              <a:rPr lang="en-US" sz="2400" dirty="0" smtClean="0"/>
              <a:t> </a:t>
            </a:r>
            <a:r>
              <a:rPr lang="en-US" sz="2400" dirty="0" err="1" smtClean="0"/>
              <a:t>electronică</a:t>
            </a:r>
            <a:r>
              <a:rPr lang="en-US" sz="2400" dirty="0" smtClean="0"/>
              <a:t> </a:t>
            </a:r>
            <a:r>
              <a:rPr lang="en-US" sz="2400" dirty="0" err="1" smtClean="0"/>
              <a:t>calificată</a:t>
            </a:r>
            <a:r>
              <a:rPr lang="ro-RO" sz="2400" dirty="0" smtClean="0"/>
              <a:t>.</a:t>
            </a:r>
          </a:p>
          <a:p>
            <a:pPr>
              <a:buNone/>
            </a:pPr>
            <a:endParaRPr lang="ro-RO" dirty="0"/>
          </a:p>
        </p:txBody>
      </p:sp>
      <p:sp>
        <p:nvSpPr>
          <p:cNvPr id="4" name="Titlu 1"/>
          <p:cNvSpPr>
            <a:spLocks noGrp="1"/>
          </p:cNvSpPr>
          <p:nvPr>
            <p:ph type="title"/>
          </p:nvPr>
        </p:nvSpPr>
        <p:spPr/>
        <p:txBody>
          <a:bodyPr>
            <a:normAutofit fontScale="90000"/>
          </a:bodyPr>
          <a:lstStyle/>
          <a:p>
            <a:r>
              <a:rPr lang="en-US" sz="2700" b="1" dirty="0" smtClean="0"/>
              <a:t>CAP. V</a:t>
            </a:r>
            <a:r>
              <a:rPr lang="vi-VN" sz="2700" b="1" dirty="0" smtClean="0"/>
              <a:t> INSTRUIREA LUCRĂTORILOR ÎN DOMENIUL SECURITĂŢII ŞI SĂNĂTĂŢII ÎN MUNCĂ</a:t>
            </a:r>
            <a:r>
              <a:rPr lang="en-US" sz="2700" b="1" dirty="0" smtClean="0"/>
              <a:t> </a:t>
            </a:r>
            <a:r>
              <a:rPr lang="ro-RO" sz="2700" dirty="0" smtClean="0"/>
              <a:t/>
            </a:r>
            <a:br>
              <a:rPr lang="ro-RO" sz="2700" dirty="0" smtClean="0"/>
            </a:br>
            <a:r>
              <a:rPr lang="en-US" sz="2200" b="1" dirty="0" smtClean="0"/>
              <a:t>SECŢIUNEA 1</a:t>
            </a:r>
            <a:r>
              <a:rPr lang="ro-RO" sz="2200" b="1" dirty="0" smtClean="0"/>
              <a:t> -</a:t>
            </a:r>
            <a:r>
              <a:rPr lang="en-US" sz="2200" b="1" dirty="0" smtClean="0"/>
              <a:t>    DISPOZIŢII GENERALE</a:t>
            </a:r>
            <a:endParaRPr lang="ro-RO"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7062</Words>
  <Application>Microsoft Office PowerPoint</Application>
  <PresentationFormat>Expunere pe ecran (4:3)</PresentationFormat>
  <Paragraphs>279</Paragraphs>
  <Slides>46</Slides>
  <Notes>0</Notes>
  <HiddenSlides>0</HiddenSlides>
  <MMClips>0</MMClips>
  <ScaleCrop>false</ScaleCrop>
  <HeadingPairs>
    <vt:vector size="4" baseType="variant">
      <vt:variant>
        <vt:lpstr>Temă</vt:lpstr>
      </vt:variant>
      <vt:variant>
        <vt:i4>1</vt:i4>
      </vt:variant>
      <vt:variant>
        <vt:lpstr>Titluri diapozitive</vt:lpstr>
      </vt:variant>
      <vt:variant>
        <vt:i4>46</vt:i4>
      </vt:variant>
    </vt:vector>
  </HeadingPairs>
  <TitlesOfParts>
    <vt:vector size="47" baseType="lpstr">
      <vt:lpstr>Temă Office</vt:lpstr>
      <vt:lpstr> NORME METODOLOGICE DE APLICARE  A PREVEDERILOR LEGII SECURITĂŢII ŞI SĂNĂTĂŢII ÎN MUNCĂ NR. 319/2006   </vt:lpstr>
      <vt:lpstr> CAP. I DISPOZIŢII GENERALE art. 2 </vt:lpstr>
      <vt:lpstr>CAP. I DISPOZIŢII GENERALE art. 2</vt:lpstr>
      <vt:lpstr>  CAP. III -SERVICII DE PREVENIRE ŞI PROTECŢIE  </vt:lpstr>
      <vt:lpstr>SECŢIUNEA A 6-A ABILITAREA SERVICIILOR EXTERNE  DE PREVENIRE ŞI PROTECŢIE</vt:lpstr>
      <vt:lpstr>    CAP. V INSTRUIREA LUCRĂTORILOR ÎN DOMENIUL SECURITĂŢII ŞI SĂNĂTĂŢII ÎN MUNCĂ  SECŢIUNEA 1 -    DISPOZIŢII GENERALE </vt:lpstr>
      <vt:lpstr>    CAP. V INSTRUIREA LUCRĂTORILOR ÎN DOMENIUL SECURITĂŢII ŞI SĂNĂTĂŢII ÎN MUNCĂ  SECŢIUNEA 1 -    DISPOZIŢII GENERALE </vt:lpstr>
      <vt:lpstr>CAP. V INSTRUIREA LUCRĂTORILOR ÎN DOMENIUL SECURITĂŢII ŞI SĂNĂTĂŢII ÎN MUNCĂ  SECŢIUNEA 1 -    DISPOZIŢII GENERALE</vt:lpstr>
      <vt:lpstr>CAP. V INSTRUIREA LUCRĂTORILOR ÎN DOMENIUL SECURITĂŢII ŞI SĂNĂTĂŢII ÎN MUNCĂ  SECŢIUNEA 1 -    DISPOZIŢII GENERALE</vt:lpstr>
      <vt:lpstr>CAP. V INSTRUIREA LUCRĂTORILOR ÎN DOMENIUL SECURITĂŢII ŞI SĂNĂTĂŢII ÎN MUNCĂ  SECŢIUNEA 1 -    DISPOZIŢII GENERALE</vt:lpstr>
      <vt:lpstr>CAP. V INSTRUIREA LUCRĂTORILOR ÎN DOMENIUL SECURITĂŢII ŞI SĂNĂTĂŢII ÎN MUNCĂ  SECŢIUNEA 1 -    DISPOZIŢII GENERALE</vt:lpstr>
      <vt:lpstr>     INSTRUIREA INTRODUCTIV-GENERALĂ </vt:lpstr>
      <vt:lpstr>      INSTRUIREA LA LOCUL DE MUNCĂ </vt:lpstr>
      <vt:lpstr> INSTRUIREA PERIODICĂ </vt:lpstr>
      <vt:lpstr>CAP. VII    COMUNICAREA ŞI CERCETAREA EVENIMENTELOR, ÎNREGISTRAREA ŞI EVIDENŢA ACCIDENTELOR DE MUNCĂ ŞI A INCIDENTELOR PERICULOASE, SEMNALAREA, CERCETAREA, DECLARAREA ŞI RAPORTAREA BOLILOR PROFESIONALE     SECŢIUNEA 1 -COMUNICAREA EVENIMENTELOR </vt:lpstr>
      <vt:lpstr>CAP. VII    COMUNICAREA ŞI CERCETAREA EVENIMENTELOR, ÎNREGISTRAREA ŞI EVIDENŢA ACCIDENTELOR DE MUNCĂ ŞI A INCIDENTELOR PERICULOASE, SEMNALAREA, CERCETAREA, DECLARAREA ŞI RAPORTAREA BOLILOR PROFESIONALE     SECŢIUNEA 1 -COMUNICAREA EVENIMENTELOR </vt:lpstr>
      <vt:lpstr>SECŢIUNEA A 2-A     CERCETAREA EVENIMENTELOR </vt:lpstr>
      <vt:lpstr>SECŢIUNEA A 2-A     CERCETAREA EVENIMENTELOR </vt:lpstr>
      <vt:lpstr> SECŢIUNEA A 2-A     CERCETAREA EVENIMENTELOR </vt:lpstr>
      <vt:lpstr>SECŢIUNEA A 2-A     CERCETAREA EVENIMENTELOR </vt:lpstr>
      <vt:lpstr>SECŢIUNEA A 2-A     CERCETAREA EVENIMENTELOR </vt:lpstr>
      <vt:lpstr>SECŢIUNEA A 2-A     CERCETAREA EVENIMENTELOR </vt:lpstr>
      <vt:lpstr>SECŢIUNEA a 3-a     ÎNREGISTRAREA ŞI EVIDENŢA ACCIDENTELOR DE MUNCĂ ŞI A INCIDENTELOR PERICULOASE </vt:lpstr>
      <vt:lpstr>   COMUNICAREA, CERCETAREA ŞI ÎNREGISTRAREA EVENIMENTELOR PRODUSE ÎN AFARA GRANIŢELOR ROMÂNIEI, ÎN CARE SUNT IMPLICAŢI LUCRĂTORI AI UNOR ANGAJATORI ROMÂNI, AFLAŢI ÎN ÎNDEPLINIREA SARCINILOR DE STAT, DE INTERES PUBLIC SAU A ÎNDATORIRILOR DE SERVICIU  </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COMUNICAREA, CERCETAREA ŞI ÎNREGISTRAREA EVENIMENTELOR PRODUSE ÎN AFARA GRANIŢELOR ROMÂNIEI, ÎN CARE SUNT IMPLICAŢI LUCRĂTORI AI UNOR ANGAJATORI ROMÂNI, AFLAŢI ÎN ÎNDEPLINIREA SARCINILOR DE STAT, DE INTERES PUBLIC SAU A ÎNDATORIRILOR DE SERVICIU</vt:lpstr>
      <vt:lpstr> SECŢIUNEA a 6-a  SEMNALAREA BOLILOR PROFESIONALE </vt:lpstr>
      <vt:lpstr> SECŢIUNEA a 6-a  SEMNALAREA BOLILOR PROFESIONALE </vt:lpstr>
      <vt:lpstr> SECŢIUNEA a 6-a  SEMNALAREA BOLILOR PROFESIONALE </vt:lpstr>
      <vt:lpstr> SECŢIUNEA a 6-a  SEMNALAREA BOLILOR PROFESIONALE </vt:lpstr>
      <vt:lpstr> SECŢIUNEA a 6-a  SEMNALAREA BOLILOR PROFESIONALE </vt:lpstr>
      <vt:lpstr>SECŢIUNEA a 6-a  DECLARAREA BOLILOR PROFESIONALE </vt:lpstr>
      <vt:lpstr>SECŢIUNEA a 6-a  DECLARAREA BOLILOR PROFESIONALE </vt:lpstr>
      <vt:lpstr>SECŢIUNEA a 6-a  DECLARARAE  BOLILOR PROFESIONAL</vt:lpstr>
      <vt:lpstr>  SECŢIUNEA a 7-a  DECLARAREA BOLILOR PROFESIONALE  </vt:lpstr>
      <vt:lpstr>SECŢIUNEA a 7-a  RAPORTAREA BOLILOR PROFESIONALE </vt:lpstr>
      <vt:lpstr>SECŢIUNEA a 7-a  RAPORTAREA BOLILOR PROFESIONALE </vt:lpstr>
      <vt:lpstr>SECŢIUNEA a 9-a     RAPORTAREA BOLILOR PROFESIONALE</vt:lpstr>
      <vt:lpstr>SECŢIUNEA a 9-a RAPORTAREA BOLILOR PROFESIONALE</vt:lpstr>
      <vt:lpstr>SECŢIUNEA a 9-a RAPORTAREA BOLILOR PROFESIONALE</vt:lpstr>
      <vt:lpstr>SECŢIUNEA a 9-a RAPORTAREA BOLILOR PROFESIONALE</vt:lpstr>
      <vt:lpstr>    CAP. VIII  SECŢIUNEA A 4-A     DISPOZIŢII FINALE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NORMELE  METODOLOGICE DE APLICARE  A PREVEDERILOR LEGII SECURITĂŢII ŞI SĂNĂTĂŢII ÎN MUNCĂ NR. 319/2006</dc:title>
  <dc:creator>arsenie.constanta</dc:creator>
  <cp:lastModifiedBy>arsenie.constanta</cp:lastModifiedBy>
  <cp:revision>62</cp:revision>
  <dcterms:created xsi:type="dcterms:W3CDTF">2022-10-17T06:05:56Z</dcterms:created>
  <dcterms:modified xsi:type="dcterms:W3CDTF">2022-10-19T12:29:41Z</dcterms:modified>
</cp:coreProperties>
</file>